
<file path=[Content_Types].xml><?xml version="1.0" encoding="utf-8"?>
<Types xmlns="http://schemas.openxmlformats.org/package/2006/content-types">
  <Default Extension="gif" ContentType="video/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79" r:id="rId2"/>
    <p:sldId id="285" r:id="rId3"/>
    <p:sldId id="286" r:id="rId4"/>
    <p:sldId id="267" r:id="rId5"/>
    <p:sldId id="268" r:id="rId6"/>
    <p:sldId id="270" r:id="rId7"/>
    <p:sldId id="257" r:id="rId8"/>
    <p:sldId id="258" r:id="rId9"/>
    <p:sldId id="259" r:id="rId10"/>
    <p:sldId id="260" r:id="rId11"/>
    <p:sldId id="261" r:id="rId12"/>
    <p:sldId id="262" r:id="rId13"/>
    <p:sldId id="263" r:id="rId14"/>
    <p:sldId id="265" r:id="rId15"/>
    <p:sldId id="266" r:id="rId16"/>
    <p:sldId id="271" r:id="rId17"/>
    <p:sldId id="272" r:id="rId18"/>
    <p:sldId id="273" r:id="rId19"/>
    <p:sldId id="274" r:id="rId20"/>
    <p:sldId id="275" r:id="rId21"/>
    <p:sldId id="276" r:id="rId22"/>
    <p:sldId id="280" r:id="rId23"/>
    <p:sldId id="281" r:id="rId24"/>
    <p:sldId id="282" r:id="rId25"/>
    <p:sldId id="283" r:id="rId26"/>
    <p:sldId id="278" r:id="rId27"/>
    <p:sldId id="2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8" d="100"/>
          <a:sy n="78" d="100"/>
        </p:scale>
        <p:origin x="878" y="2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AE387E-DFFD-4348-931B-93B8F09B8289}"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055BDC-5AF3-429A-AC34-1243B2597D4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807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AE387E-DFFD-4348-931B-93B8F09B8289}"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055BDC-5AF3-429A-AC34-1243B2597D4C}" type="slidenum">
              <a:rPr lang="en-IN" smtClean="0"/>
              <a:t>‹#›</a:t>
            </a:fld>
            <a:endParaRPr lang="en-IN"/>
          </a:p>
        </p:txBody>
      </p:sp>
    </p:spTree>
    <p:extLst>
      <p:ext uri="{BB962C8B-B14F-4D97-AF65-F5344CB8AC3E}">
        <p14:creationId xmlns:p14="http://schemas.microsoft.com/office/powerpoint/2010/main" val="3995266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AE387E-DFFD-4348-931B-93B8F09B8289}"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055BDC-5AF3-429A-AC34-1243B2597D4C}" type="slidenum">
              <a:rPr lang="en-IN" smtClean="0"/>
              <a:t>‹#›</a:t>
            </a:fld>
            <a:endParaRPr lang="en-IN"/>
          </a:p>
        </p:txBody>
      </p:sp>
    </p:spTree>
    <p:extLst>
      <p:ext uri="{BB962C8B-B14F-4D97-AF65-F5344CB8AC3E}">
        <p14:creationId xmlns:p14="http://schemas.microsoft.com/office/powerpoint/2010/main" val="217971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AE387E-DFFD-4348-931B-93B8F09B8289}"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055BDC-5AF3-429A-AC34-1243B2597D4C}" type="slidenum">
              <a:rPr lang="en-IN" smtClean="0"/>
              <a:t>‹#›</a:t>
            </a:fld>
            <a:endParaRPr lang="en-IN"/>
          </a:p>
        </p:txBody>
      </p:sp>
    </p:spTree>
    <p:extLst>
      <p:ext uri="{BB962C8B-B14F-4D97-AF65-F5344CB8AC3E}">
        <p14:creationId xmlns:p14="http://schemas.microsoft.com/office/powerpoint/2010/main" val="3660919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AE387E-DFFD-4348-931B-93B8F09B8289}"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055BDC-5AF3-429A-AC34-1243B2597D4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36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AE387E-DFFD-4348-931B-93B8F09B8289}" type="datetimeFigureOut">
              <a:rPr lang="en-IN" smtClean="0"/>
              <a:t>10-11-2020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055BDC-5AF3-429A-AC34-1243B2597D4C}" type="slidenum">
              <a:rPr lang="en-IN" smtClean="0"/>
              <a:t>‹#›</a:t>
            </a:fld>
            <a:endParaRPr lang="en-IN"/>
          </a:p>
        </p:txBody>
      </p:sp>
    </p:spTree>
    <p:extLst>
      <p:ext uri="{BB962C8B-B14F-4D97-AF65-F5344CB8AC3E}">
        <p14:creationId xmlns:p14="http://schemas.microsoft.com/office/powerpoint/2010/main" val="3575088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AE387E-DFFD-4348-931B-93B8F09B8289}" type="datetimeFigureOut">
              <a:rPr lang="en-IN" smtClean="0"/>
              <a:t>10-11-2020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055BDC-5AF3-429A-AC34-1243B2597D4C}" type="slidenum">
              <a:rPr lang="en-IN" smtClean="0"/>
              <a:t>‹#›</a:t>
            </a:fld>
            <a:endParaRPr lang="en-IN"/>
          </a:p>
        </p:txBody>
      </p:sp>
    </p:spTree>
    <p:extLst>
      <p:ext uri="{BB962C8B-B14F-4D97-AF65-F5344CB8AC3E}">
        <p14:creationId xmlns:p14="http://schemas.microsoft.com/office/powerpoint/2010/main" val="2868907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AE387E-DFFD-4348-931B-93B8F09B8289}" type="datetimeFigureOut">
              <a:rPr lang="en-IN" smtClean="0"/>
              <a:t>10-11-2020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055BDC-5AF3-429A-AC34-1243B2597D4C}" type="slidenum">
              <a:rPr lang="en-IN" smtClean="0"/>
              <a:t>‹#›</a:t>
            </a:fld>
            <a:endParaRPr lang="en-IN"/>
          </a:p>
        </p:txBody>
      </p:sp>
    </p:spTree>
    <p:extLst>
      <p:ext uri="{BB962C8B-B14F-4D97-AF65-F5344CB8AC3E}">
        <p14:creationId xmlns:p14="http://schemas.microsoft.com/office/powerpoint/2010/main" val="1643792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AAE387E-DFFD-4348-931B-93B8F09B8289}" type="datetimeFigureOut">
              <a:rPr lang="en-IN" smtClean="0"/>
              <a:t>10-11-2020</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6E055BDC-5AF3-429A-AC34-1243B2597D4C}" type="slidenum">
              <a:rPr lang="en-IN" smtClean="0"/>
              <a:t>‹#›</a:t>
            </a:fld>
            <a:endParaRPr lang="en-IN"/>
          </a:p>
        </p:txBody>
      </p:sp>
    </p:spTree>
    <p:extLst>
      <p:ext uri="{BB962C8B-B14F-4D97-AF65-F5344CB8AC3E}">
        <p14:creationId xmlns:p14="http://schemas.microsoft.com/office/powerpoint/2010/main" val="2671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AAE387E-DFFD-4348-931B-93B8F09B8289}" type="datetimeFigureOut">
              <a:rPr lang="en-IN" smtClean="0"/>
              <a:t>10-11-2020</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E055BDC-5AF3-429A-AC34-1243B2597D4C}" type="slidenum">
              <a:rPr lang="en-IN" smtClean="0"/>
              <a:t>‹#›</a:t>
            </a:fld>
            <a:endParaRPr lang="en-IN"/>
          </a:p>
        </p:txBody>
      </p:sp>
    </p:spTree>
    <p:extLst>
      <p:ext uri="{BB962C8B-B14F-4D97-AF65-F5344CB8AC3E}">
        <p14:creationId xmlns:p14="http://schemas.microsoft.com/office/powerpoint/2010/main" val="197232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AE387E-DFFD-4348-931B-93B8F09B8289}" type="datetimeFigureOut">
              <a:rPr lang="en-IN" smtClean="0"/>
              <a:t>10-11-2020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055BDC-5AF3-429A-AC34-1243B2597D4C}" type="slidenum">
              <a:rPr lang="en-IN" smtClean="0"/>
              <a:t>‹#›</a:t>
            </a:fld>
            <a:endParaRPr lang="en-IN"/>
          </a:p>
        </p:txBody>
      </p:sp>
    </p:spTree>
    <p:extLst>
      <p:ext uri="{BB962C8B-B14F-4D97-AF65-F5344CB8AC3E}">
        <p14:creationId xmlns:p14="http://schemas.microsoft.com/office/powerpoint/2010/main" val="2274684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AAE387E-DFFD-4348-931B-93B8F09B8289}" type="datetimeFigureOut">
              <a:rPr lang="en-IN" smtClean="0"/>
              <a:t>10-11-2020</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E055BDC-5AF3-429A-AC34-1243B2597D4C}"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0280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media" Target="../media/media2.gif"/><Relationship Id="rId7" Type="http://schemas.openxmlformats.org/officeDocument/2006/relationships/image" Target="../media/image57.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56.png"/><Relationship Id="rId5" Type="http://schemas.openxmlformats.org/officeDocument/2006/relationships/slideLayout" Target="../slideLayouts/slideLayout7.xml"/><Relationship Id="rId4" Type="http://schemas.openxmlformats.org/officeDocument/2006/relationships/video" Target="../media/media2.gif"/></Relationships>
</file>

<file path=ppt/slides/_rels/slide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C0455C-765F-45AF-8FB8-58E81A5F4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0"/>
            <a:ext cx="12192000" cy="6832979"/>
          </a:xfrm>
          <a:prstGeom prst="rect">
            <a:avLst/>
          </a:prstGeom>
        </p:spPr>
      </p:pic>
    </p:spTree>
    <p:extLst>
      <p:ext uri="{BB962C8B-B14F-4D97-AF65-F5344CB8AC3E}">
        <p14:creationId xmlns:p14="http://schemas.microsoft.com/office/powerpoint/2010/main" val="484263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A8739-B4C2-4F01-BA11-32B0905C368E}"/>
              </a:ext>
            </a:extLst>
          </p:cNvPr>
          <p:cNvSpPr>
            <a:spLocks noGrp="1"/>
          </p:cNvSpPr>
          <p:nvPr>
            <p:ph type="title"/>
          </p:nvPr>
        </p:nvSpPr>
        <p:spPr>
          <a:xfrm>
            <a:off x="1066800" y="572795"/>
            <a:ext cx="10058400" cy="838755"/>
          </a:xfrm>
        </p:spPr>
        <p:txBody>
          <a:bodyPr>
            <a:normAutofit/>
          </a:bodyPr>
          <a:lstStyle/>
          <a:p>
            <a:pPr algn="ctr"/>
            <a:r>
              <a:rPr lang="en-US" dirty="0">
                <a:latin typeface="Algerian" panose="04020705040A02060702" pitchFamily="82" charset="0"/>
              </a:rPr>
              <a:t>TRAVELLING</a:t>
            </a:r>
            <a:endParaRPr lang="en-IN" dirty="0">
              <a:latin typeface="Algerian" panose="04020705040A02060702" pitchFamily="82" charset="0"/>
            </a:endParaRPr>
          </a:p>
        </p:txBody>
      </p:sp>
      <p:sp>
        <p:nvSpPr>
          <p:cNvPr id="6" name="TextBox 5">
            <a:extLst>
              <a:ext uri="{FF2B5EF4-FFF2-40B4-BE49-F238E27FC236}">
                <a16:creationId xmlns:a16="http://schemas.microsoft.com/office/drawing/2014/main" id="{55F81365-11CF-4DC6-A19B-B9C20211C177}"/>
              </a:ext>
            </a:extLst>
          </p:cNvPr>
          <p:cNvSpPr txBox="1"/>
          <p:nvPr/>
        </p:nvSpPr>
        <p:spPr>
          <a:xfrm>
            <a:off x="1066800" y="4927102"/>
            <a:ext cx="1005839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use of bicycles is also effected by COVID-19.</a:t>
            </a:r>
          </a:p>
          <a:p>
            <a:pPr marL="285750" indent="-285750">
              <a:buFont typeface="Arial" panose="020B0604020202020204" pitchFamily="34" charset="0"/>
              <a:buChar char="•"/>
            </a:pPr>
            <a:r>
              <a:rPr lang="en-US" dirty="0"/>
              <a:t>Most of the people used bicycles for exercise and travelling nearby localities.</a:t>
            </a:r>
          </a:p>
          <a:p>
            <a:pPr marL="285750" indent="-285750">
              <a:buFont typeface="Arial" panose="020B0604020202020204" pitchFamily="34" charset="0"/>
              <a:buChar char="•"/>
            </a:pPr>
            <a:r>
              <a:rPr lang="en-US" dirty="0"/>
              <a:t>The percentage of people not using bicycle decreased as people started doing Yoga/exercise at their home itself and also because people started using two wheelers as the %age of people ‘NOT using or owning’ two wheelers decreased a lot at Unlock 1.</a:t>
            </a:r>
          </a:p>
        </p:txBody>
      </p:sp>
      <p:sp>
        <p:nvSpPr>
          <p:cNvPr id="7" name="TextBox 6">
            <a:extLst>
              <a:ext uri="{FF2B5EF4-FFF2-40B4-BE49-F238E27FC236}">
                <a16:creationId xmlns:a16="http://schemas.microsoft.com/office/drawing/2014/main" id="{F8C5EAB5-AAAF-4CF7-84CB-ADB14F0844B5}"/>
              </a:ext>
            </a:extLst>
          </p:cNvPr>
          <p:cNvSpPr txBox="1"/>
          <p:nvPr/>
        </p:nvSpPr>
        <p:spPr>
          <a:xfrm>
            <a:off x="2336306" y="1411550"/>
            <a:ext cx="7519386" cy="261610"/>
          </a:xfrm>
          <a:prstGeom prst="rect">
            <a:avLst/>
          </a:prstGeom>
          <a:noFill/>
        </p:spPr>
        <p:txBody>
          <a:bodyPr wrap="square" rtlCol="0">
            <a:spAutoFit/>
          </a:bodyPr>
          <a:lstStyle/>
          <a:p>
            <a:pPr algn="ctr"/>
            <a:r>
              <a:rPr lang="en-US" sz="1100" dirty="0"/>
              <a:t>The data indicates usage pattern of respective entity and is based on the survey of 115 people.</a:t>
            </a:r>
            <a:endParaRPr lang="en-IN" sz="1100" dirty="0"/>
          </a:p>
        </p:txBody>
      </p:sp>
      <p:pic>
        <p:nvPicPr>
          <p:cNvPr id="2" name="Picture 1">
            <a:extLst>
              <a:ext uri="{FF2B5EF4-FFF2-40B4-BE49-F238E27FC236}">
                <a16:creationId xmlns:a16="http://schemas.microsoft.com/office/drawing/2014/main" id="{7750228F-AE96-46D5-8DAD-53143348DC09}"/>
              </a:ext>
            </a:extLst>
          </p:cNvPr>
          <p:cNvPicPr>
            <a:picLocks noChangeAspect="1"/>
          </p:cNvPicPr>
          <p:nvPr/>
        </p:nvPicPr>
        <p:blipFill>
          <a:blip r:embed="rId2"/>
          <a:stretch>
            <a:fillRect/>
          </a:stretch>
        </p:blipFill>
        <p:spPr>
          <a:xfrm>
            <a:off x="4107450" y="2226051"/>
            <a:ext cx="3977100" cy="2396795"/>
          </a:xfrm>
          <a:prstGeom prst="rect">
            <a:avLst/>
          </a:prstGeom>
        </p:spPr>
      </p:pic>
      <p:pic>
        <p:nvPicPr>
          <p:cNvPr id="3" name="Picture 2">
            <a:extLst>
              <a:ext uri="{FF2B5EF4-FFF2-40B4-BE49-F238E27FC236}">
                <a16:creationId xmlns:a16="http://schemas.microsoft.com/office/drawing/2014/main" id="{A8F55129-D2E0-4E1B-A892-58ED9A56ACDA}"/>
              </a:ext>
            </a:extLst>
          </p:cNvPr>
          <p:cNvPicPr>
            <a:picLocks noChangeAspect="1"/>
          </p:cNvPicPr>
          <p:nvPr/>
        </p:nvPicPr>
        <p:blipFill>
          <a:blip r:embed="rId3"/>
          <a:stretch>
            <a:fillRect/>
          </a:stretch>
        </p:blipFill>
        <p:spPr>
          <a:xfrm>
            <a:off x="130351" y="2230602"/>
            <a:ext cx="3977100" cy="2396795"/>
          </a:xfrm>
          <a:prstGeom prst="rect">
            <a:avLst/>
          </a:prstGeom>
        </p:spPr>
      </p:pic>
      <p:pic>
        <p:nvPicPr>
          <p:cNvPr id="5" name="Picture 4">
            <a:extLst>
              <a:ext uri="{FF2B5EF4-FFF2-40B4-BE49-F238E27FC236}">
                <a16:creationId xmlns:a16="http://schemas.microsoft.com/office/drawing/2014/main" id="{47DE02BA-0905-447F-85D0-6BF7694E0EC4}"/>
              </a:ext>
            </a:extLst>
          </p:cNvPr>
          <p:cNvPicPr>
            <a:picLocks noChangeAspect="1"/>
          </p:cNvPicPr>
          <p:nvPr/>
        </p:nvPicPr>
        <p:blipFill>
          <a:blip r:embed="rId4"/>
          <a:stretch>
            <a:fillRect/>
          </a:stretch>
        </p:blipFill>
        <p:spPr>
          <a:xfrm>
            <a:off x="8084550" y="2230602"/>
            <a:ext cx="3977100" cy="2396795"/>
          </a:xfrm>
          <a:prstGeom prst="rect">
            <a:avLst/>
          </a:prstGeom>
        </p:spPr>
      </p:pic>
    </p:spTree>
    <p:extLst>
      <p:ext uri="{BB962C8B-B14F-4D97-AF65-F5344CB8AC3E}">
        <p14:creationId xmlns:p14="http://schemas.microsoft.com/office/powerpoint/2010/main" val="3380823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A8739-B4C2-4F01-BA11-32B0905C368E}"/>
              </a:ext>
            </a:extLst>
          </p:cNvPr>
          <p:cNvSpPr>
            <a:spLocks noGrp="1"/>
          </p:cNvSpPr>
          <p:nvPr>
            <p:ph type="title"/>
          </p:nvPr>
        </p:nvSpPr>
        <p:spPr>
          <a:xfrm>
            <a:off x="1066800" y="572795"/>
            <a:ext cx="10058400" cy="838755"/>
          </a:xfrm>
        </p:spPr>
        <p:txBody>
          <a:bodyPr>
            <a:normAutofit/>
          </a:bodyPr>
          <a:lstStyle/>
          <a:p>
            <a:pPr algn="ctr"/>
            <a:r>
              <a:rPr lang="en-US" dirty="0">
                <a:latin typeface="Algerian" panose="04020705040A02060702" pitchFamily="82" charset="0"/>
              </a:rPr>
              <a:t>ENTERTAINMENT</a:t>
            </a:r>
            <a:endParaRPr lang="en-IN" dirty="0">
              <a:latin typeface="Algerian" panose="04020705040A02060702" pitchFamily="82" charset="0"/>
            </a:endParaRPr>
          </a:p>
        </p:txBody>
      </p:sp>
      <p:sp>
        <p:nvSpPr>
          <p:cNvPr id="6" name="TextBox 5">
            <a:extLst>
              <a:ext uri="{FF2B5EF4-FFF2-40B4-BE49-F238E27FC236}">
                <a16:creationId xmlns:a16="http://schemas.microsoft.com/office/drawing/2014/main" id="{55F81365-11CF-4DC6-A19B-B9C20211C177}"/>
              </a:ext>
            </a:extLst>
          </p:cNvPr>
          <p:cNvSpPr txBox="1"/>
          <p:nvPr/>
        </p:nvSpPr>
        <p:spPr>
          <a:xfrm>
            <a:off x="1066800" y="4927102"/>
            <a:ext cx="100583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time spent at home increased due to which percentage of people watching TV daily increased drastically.</a:t>
            </a:r>
          </a:p>
          <a:p>
            <a:pPr marL="285750" indent="-285750">
              <a:buFont typeface="Arial" panose="020B0604020202020204" pitchFamily="34" charset="0"/>
              <a:buChar char="•"/>
            </a:pPr>
            <a:r>
              <a:rPr lang="en-US" dirty="0"/>
              <a:t>However, percentage of people NOT using TV increased back from 4% to 14% as unlock process began and people started involving in their work/studies.</a:t>
            </a:r>
          </a:p>
        </p:txBody>
      </p:sp>
      <p:sp>
        <p:nvSpPr>
          <p:cNvPr id="7" name="TextBox 6">
            <a:extLst>
              <a:ext uri="{FF2B5EF4-FFF2-40B4-BE49-F238E27FC236}">
                <a16:creationId xmlns:a16="http://schemas.microsoft.com/office/drawing/2014/main" id="{F8C5EAB5-AAAF-4CF7-84CB-ADB14F0844B5}"/>
              </a:ext>
            </a:extLst>
          </p:cNvPr>
          <p:cNvSpPr txBox="1"/>
          <p:nvPr/>
        </p:nvSpPr>
        <p:spPr>
          <a:xfrm>
            <a:off x="2336306" y="1411550"/>
            <a:ext cx="7519386" cy="261610"/>
          </a:xfrm>
          <a:prstGeom prst="rect">
            <a:avLst/>
          </a:prstGeom>
          <a:noFill/>
        </p:spPr>
        <p:txBody>
          <a:bodyPr wrap="square" rtlCol="0">
            <a:spAutoFit/>
          </a:bodyPr>
          <a:lstStyle/>
          <a:p>
            <a:pPr algn="ctr"/>
            <a:r>
              <a:rPr lang="en-US" sz="1100" dirty="0"/>
              <a:t>The data indicates usage pattern of respective entity and is based on the survey of 115 people.</a:t>
            </a:r>
            <a:endParaRPr lang="en-IN" sz="1100" dirty="0"/>
          </a:p>
        </p:txBody>
      </p:sp>
      <p:pic>
        <p:nvPicPr>
          <p:cNvPr id="8" name="Picture 7">
            <a:extLst>
              <a:ext uri="{FF2B5EF4-FFF2-40B4-BE49-F238E27FC236}">
                <a16:creationId xmlns:a16="http://schemas.microsoft.com/office/drawing/2014/main" id="{B5F0425A-1D03-4F11-A6EF-6F741D78DF2C}"/>
              </a:ext>
            </a:extLst>
          </p:cNvPr>
          <p:cNvPicPr>
            <a:picLocks noChangeAspect="1"/>
          </p:cNvPicPr>
          <p:nvPr/>
        </p:nvPicPr>
        <p:blipFill>
          <a:blip r:embed="rId2"/>
          <a:stretch>
            <a:fillRect/>
          </a:stretch>
        </p:blipFill>
        <p:spPr>
          <a:xfrm>
            <a:off x="109371" y="2230602"/>
            <a:ext cx="3987589" cy="2396796"/>
          </a:xfrm>
          <a:prstGeom prst="rect">
            <a:avLst/>
          </a:prstGeom>
        </p:spPr>
      </p:pic>
      <p:pic>
        <p:nvPicPr>
          <p:cNvPr id="9" name="Picture 8">
            <a:extLst>
              <a:ext uri="{FF2B5EF4-FFF2-40B4-BE49-F238E27FC236}">
                <a16:creationId xmlns:a16="http://schemas.microsoft.com/office/drawing/2014/main" id="{C418FB9A-ED8E-48E5-88FE-4D1C8F46526B}"/>
              </a:ext>
            </a:extLst>
          </p:cNvPr>
          <p:cNvPicPr>
            <a:picLocks noChangeAspect="1"/>
          </p:cNvPicPr>
          <p:nvPr/>
        </p:nvPicPr>
        <p:blipFill>
          <a:blip r:embed="rId3"/>
          <a:stretch>
            <a:fillRect/>
          </a:stretch>
        </p:blipFill>
        <p:spPr>
          <a:xfrm>
            <a:off x="4096960" y="2230602"/>
            <a:ext cx="3987589" cy="2396796"/>
          </a:xfrm>
          <a:prstGeom prst="rect">
            <a:avLst/>
          </a:prstGeom>
        </p:spPr>
      </p:pic>
      <p:pic>
        <p:nvPicPr>
          <p:cNvPr id="10" name="Picture 9">
            <a:extLst>
              <a:ext uri="{FF2B5EF4-FFF2-40B4-BE49-F238E27FC236}">
                <a16:creationId xmlns:a16="http://schemas.microsoft.com/office/drawing/2014/main" id="{451F3DB0-DE45-442C-B2B9-EAF3C5A7CCA9}"/>
              </a:ext>
            </a:extLst>
          </p:cNvPr>
          <p:cNvPicPr>
            <a:picLocks noChangeAspect="1"/>
          </p:cNvPicPr>
          <p:nvPr/>
        </p:nvPicPr>
        <p:blipFill>
          <a:blip r:embed="rId4"/>
          <a:stretch>
            <a:fillRect/>
          </a:stretch>
        </p:blipFill>
        <p:spPr>
          <a:xfrm>
            <a:off x="8084549" y="2230602"/>
            <a:ext cx="3987589" cy="2396796"/>
          </a:xfrm>
          <a:prstGeom prst="rect">
            <a:avLst/>
          </a:prstGeom>
        </p:spPr>
      </p:pic>
    </p:spTree>
    <p:extLst>
      <p:ext uri="{BB962C8B-B14F-4D97-AF65-F5344CB8AC3E}">
        <p14:creationId xmlns:p14="http://schemas.microsoft.com/office/powerpoint/2010/main" val="262759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A8739-B4C2-4F01-BA11-32B0905C368E}"/>
              </a:ext>
            </a:extLst>
          </p:cNvPr>
          <p:cNvSpPr>
            <a:spLocks noGrp="1"/>
          </p:cNvSpPr>
          <p:nvPr>
            <p:ph type="title"/>
          </p:nvPr>
        </p:nvSpPr>
        <p:spPr>
          <a:xfrm>
            <a:off x="1066800" y="572795"/>
            <a:ext cx="10058400" cy="838755"/>
          </a:xfrm>
        </p:spPr>
        <p:txBody>
          <a:bodyPr>
            <a:normAutofit/>
          </a:bodyPr>
          <a:lstStyle/>
          <a:p>
            <a:pPr algn="ctr"/>
            <a:r>
              <a:rPr lang="en-US" dirty="0">
                <a:latin typeface="Algerian" panose="04020705040A02060702" pitchFamily="82" charset="0"/>
              </a:rPr>
              <a:t>ENTERTAINMENT</a:t>
            </a:r>
            <a:endParaRPr lang="en-IN" dirty="0">
              <a:latin typeface="Algerian" panose="04020705040A02060702" pitchFamily="82" charset="0"/>
            </a:endParaRPr>
          </a:p>
        </p:txBody>
      </p:sp>
      <p:sp>
        <p:nvSpPr>
          <p:cNvPr id="6" name="TextBox 5">
            <a:extLst>
              <a:ext uri="{FF2B5EF4-FFF2-40B4-BE49-F238E27FC236}">
                <a16:creationId xmlns:a16="http://schemas.microsoft.com/office/drawing/2014/main" id="{55F81365-11CF-4DC6-A19B-B9C20211C177}"/>
              </a:ext>
            </a:extLst>
          </p:cNvPr>
          <p:cNvSpPr txBox="1"/>
          <p:nvPr/>
        </p:nvSpPr>
        <p:spPr>
          <a:xfrm>
            <a:off x="1066800" y="4927102"/>
            <a:ext cx="10058399" cy="923330"/>
          </a:xfrm>
          <a:prstGeom prst="rect">
            <a:avLst/>
          </a:prstGeom>
          <a:noFill/>
        </p:spPr>
        <p:txBody>
          <a:bodyPr wrap="square" rtlCol="0">
            <a:spAutoFit/>
          </a:bodyPr>
          <a:lstStyle/>
          <a:p>
            <a:pPr marL="285750" indent="-285750">
              <a:buFont typeface="Arial" panose="020B0604020202020204" pitchFamily="34" charset="0"/>
              <a:buChar char="•"/>
            </a:pPr>
            <a:r>
              <a:rPr lang="en-US" dirty="0"/>
              <a:t>A large amount of time spent at home without any work leads to boredom and so increases the need for entertainment.</a:t>
            </a:r>
          </a:p>
          <a:p>
            <a:pPr marL="285750" indent="-285750">
              <a:buFont typeface="Arial" panose="020B0604020202020204" pitchFamily="34" charset="0"/>
              <a:buChar char="•"/>
            </a:pPr>
            <a:r>
              <a:rPr lang="en-US" dirty="0"/>
              <a:t>The daily use of Music System at homes became 4 times (from 4% to 16%) during Lockdown 1.</a:t>
            </a:r>
          </a:p>
        </p:txBody>
      </p:sp>
      <p:sp>
        <p:nvSpPr>
          <p:cNvPr id="7" name="TextBox 6">
            <a:extLst>
              <a:ext uri="{FF2B5EF4-FFF2-40B4-BE49-F238E27FC236}">
                <a16:creationId xmlns:a16="http://schemas.microsoft.com/office/drawing/2014/main" id="{F8C5EAB5-AAAF-4CF7-84CB-ADB14F0844B5}"/>
              </a:ext>
            </a:extLst>
          </p:cNvPr>
          <p:cNvSpPr txBox="1"/>
          <p:nvPr/>
        </p:nvSpPr>
        <p:spPr>
          <a:xfrm>
            <a:off x="2336306" y="1411550"/>
            <a:ext cx="7519386" cy="261610"/>
          </a:xfrm>
          <a:prstGeom prst="rect">
            <a:avLst/>
          </a:prstGeom>
          <a:noFill/>
        </p:spPr>
        <p:txBody>
          <a:bodyPr wrap="square" rtlCol="0">
            <a:spAutoFit/>
          </a:bodyPr>
          <a:lstStyle/>
          <a:p>
            <a:pPr algn="ctr"/>
            <a:r>
              <a:rPr lang="en-US" sz="1100" dirty="0"/>
              <a:t>The data indicates usage pattern of respective entity and is based on the survey of 115 people.</a:t>
            </a:r>
            <a:endParaRPr lang="en-IN" sz="1100" dirty="0"/>
          </a:p>
        </p:txBody>
      </p:sp>
      <p:pic>
        <p:nvPicPr>
          <p:cNvPr id="2" name="Picture 1">
            <a:extLst>
              <a:ext uri="{FF2B5EF4-FFF2-40B4-BE49-F238E27FC236}">
                <a16:creationId xmlns:a16="http://schemas.microsoft.com/office/drawing/2014/main" id="{DAA323B2-1278-4379-9843-145CE95510B5}"/>
              </a:ext>
            </a:extLst>
          </p:cNvPr>
          <p:cNvPicPr>
            <a:picLocks noChangeAspect="1"/>
          </p:cNvPicPr>
          <p:nvPr/>
        </p:nvPicPr>
        <p:blipFill>
          <a:blip r:embed="rId2"/>
          <a:stretch>
            <a:fillRect/>
          </a:stretch>
        </p:blipFill>
        <p:spPr>
          <a:xfrm>
            <a:off x="4097783" y="2230602"/>
            <a:ext cx="3996432" cy="2396796"/>
          </a:xfrm>
          <a:prstGeom prst="rect">
            <a:avLst/>
          </a:prstGeom>
        </p:spPr>
      </p:pic>
      <p:pic>
        <p:nvPicPr>
          <p:cNvPr id="3" name="Picture 2">
            <a:extLst>
              <a:ext uri="{FF2B5EF4-FFF2-40B4-BE49-F238E27FC236}">
                <a16:creationId xmlns:a16="http://schemas.microsoft.com/office/drawing/2014/main" id="{FAB41C2F-299E-4902-B948-277D8CB84F16}"/>
              </a:ext>
            </a:extLst>
          </p:cNvPr>
          <p:cNvPicPr>
            <a:picLocks noChangeAspect="1"/>
          </p:cNvPicPr>
          <p:nvPr/>
        </p:nvPicPr>
        <p:blipFill>
          <a:blip r:embed="rId3"/>
          <a:stretch>
            <a:fillRect/>
          </a:stretch>
        </p:blipFill>
        <p:spPr>
          <a:xfrm>
            <a:off x="8094215" y="2230602"/>
            <a:ext cx="3996432" cy="2396796"/>
          </a:xfrm>
          <a:prstGeom prst="rect">
            <a:avLst/>
          </a:prstGeom>
        </p:spPr>
      </p:pic>
      <p:pic>
        <p:nvPicPr>
          <p:cNvPr id="5" name="Picture 4">
            <a:extLst>
              <a:ext uri="{FF2B5EF4-FFF2-40B4-BE49-F238E27FC236}">
                <a16:creationId xmlns:a16="http://schemas.microsoft.com/office/drawing/2014/main" id="{0F4ACF16-BEA3-4541-8CC7-3EFC28B44844}"/>
              </a:ext>
            </a:extLst>
          </p:cNvPr>
          <p:cNvPicPr>
            <a:picLocks noChangeAspect="1"/>
          </p:cNvPicPr>
          <p:nvPr/>
        </p:nvPicPr>
        <p:blipFill>
          <a:blip r:embed="rId4"/>
          <a:stretch>
            <a:fillRect/>
          </a:stretch>
        </p:blipFill>
        <p:spPr>
          <a:xfrm>
            <a:off x="101351" y="2230601"/>
            <a:ext cx="3996433" cy="2396797"/>
          </a:xfrm>
          <a:prstGeom prst="rect">
            <a:avLst/>
          </a:prstGeom>
        </p:spPr>
      </p:pic>
    </p:spTree>
    <p:extLst>
      <p:ext uri="{BB962C8B-B14F-4D97-AF65-F5344CB8AC3E}">
        <p14:creationId xmlns:p14="http://schemas.microsoft.com/office/powerpoint/2010/main" val="851735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A8739-B4C2-4F01-BA11-32B0905C368E}"/>
              </a:ext>
            </a:extLst>
          </p:cNvPr>
          <p:cNvSpPr>
            <a:spLocks noGrp="1"/>
          </p:cNvSpPr>
          <p:nvPr>
            <p:ph type="title"/>
          </p:nvPr>
        </p:nvSpPr>
        <p:spPr>
          <a:xfrm>
            <a:off x="1066800" y="572795"/>
            <a:ext cx="10058400" cy="838755"/>
          </a:xfrm>
        </p:spPr>
        <p:txBody>
          <a:bodyPr>
            <a:normAutofit/>
          </a:bodyPr>
          <a:lstStyle/>
          <a:p>
            <a:pPr algn="ctr"/>
            <a:r>
              <a:rPr lang="en-US" dirty="0">
                <a:latin typeface="Algerian" panose="04020705040A02060702" pitchFamily="82" charset="0"/>
              </a:rPr>
              <a:t>WEATHER DEPENDENT</a:t>
            </a:r>
            <a:endParaRPr lang="en-IN" dirty="0">
              <a:latin typeface="Algerian" panose="04020705040A02060702" pitchFamily="82" charset="0"/>
            </a:endParaRPr>
          </a:p>
        </p:txBody>
      </p:sp>
      <p:sp>
        <p:nvSpPr>
          <p:cNvPr id="6" name="TextBox 5">
            <a:extLst>
              <a:ext uri="{FF2B5EF4-FFF2-40B4-BE49-F238E27FC236}">
                <a16:creationId xmlns:a16="http://schemas.microsoft.com/office/drawing/2014/main" id="{55F81365-11CF-4DC6-A19B-B9C20211C177}"/>
              </a:ext>
            </a:extLst>
          </p:cNvPr>
          <p:cNvSpPr txBox="1"/>
          <p:nvPr/>
        </p:nvSpPr>
        <p:spPr>
          <a:xfrm>
            <a:off x="3095450" y="1877982"/>
            <a:ext cx="600712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daily usage of refrigerator increased during Lockdown.</a:t>
            </a:r>
          </a:p>
          <a:p>
            <a:pPr marL="285750" indent="-285750">
              <a:buFont typeface="Arial" panose="020B0604020202020204" pitchFamily="34" charset="0"/>
              <a:buChar char="•"/>
            </a:pPr>
            <a:r>
              <a:rPr lang="en-US" dirty="0"/>
              <a:t>The major reason must be the weather change.</a:t>
            </a:r>
          </a:p>
          <a:p>
            <a:pPr marL="285750" indent="-285750">
              <a:buFont typeface="Arial" panose="020B0604020202020204" pitchFamily="34" charset="0"/>
              <a:buChar char="•"/>
            </a:pPr>
            <a:r>
              <a:rPr lang="en-US" dirty="0"/>
              <a:t>But as people, not living in their hometown returned to their home, so it also affected the usage pattern of appliances like refrigerator, geyser, etc. which are used based on weather conditions.</a:t>
            </a:r>
          </a:p>
          <a:p>
            <a:pPr marL="285750" indent="-285750">
              <a:buFont typeface="Arial" panose="020B0604020202020204" pitchFamily="34" charset="0"/>
              <a:buChar char="•"/>
            </a:pPr>
            <a:r>
              <a:rPr lang="en-US" dirty="0"/>
              <a:t>The percentage of people not using geyser increased during Lockdown 1 period and the major reason should be the hot weather.</a:t>
            </a:r>
          </a:p>
          <a:p>
            <a:pPr marL="285750" indent="-285750">
              <a:buFont typeface="Arial" panose="020B0604020202020204" pitchFamily="34" charset="0"/>
              <a:buChar char="•"/>
            </a:pPr>
            <a:r>
              <a:rPr lang="en-US" dirty="0"/>
              <a:t>The AC usage also increased as people returned to homes.</a:t>
            </a:r>
          </a:p>
        </p:txBody>
      </p:sp>
      <p:sp>
        <p:nvSpPr>
          <p:cNvPr id="7" name="TextBox 6">
            <a:extLst>
              <a:ext uri="{FF2B5EF4-FFF2-40B4-BE49-F238E27FC236}">
                <a16:creationId xmlns:a16="http://schemas.microsoft.com/office/drawing/2014/main" id="{F8C5EAB5-AAAF-4CF7-84CB-ADB14F0844B5}"/>
              </a:ext>
            </a:extLst>
          </p:cNvPr>
          <p:cNvSpPr txBox="1"/>
          <p:nvPr/>
        </p:nvSpPr>
        <p:spPr>
          <a:xfrm>
            <a:off x="2336306" y="1411550"/>
            <a:ext cx="7519386" cy="261610"/>
          </a:xfrm>
          <a:prstGeom prst="rect">
            <a:avLst/>
          </a:prstGeom>
          <a:noFill/>
        </p:spPr>
        <p:txBody>
          <a:bodyPr wrap="square" rtlCol="0">
            <a:spAutoFit/>
          </a:bodyPr>
          <a:lstStyle/>
          <a:p>
            <a:pPr algn="ctr"/>
            <a:r>
              <a:rPr lang="en-US" sz="1100" dirty="0"/>
              <a:t>The data indicates usage pattern of respective entity and is based on the survey of 115 people.</a:t>
            </a:r>
            <a:endParaRPr lang="en-IN" sz="1100" dirty="0"/>
          </a:p>
        </p:txBody>
      </p:sp>
      <p:pic>
        <p:nvPicPr>
          <p:cNvPr id="8" name="Picture 7">
            <a:extLst>
              <a:ext uri="{FF2B5EF4-FFF2-40B4-BE49-F238E27FC236}">
                <a16:creationId xmlns:a16="http://schemas.microsoft.com/office/drawing/2014/main" id="{4B31E9E2-C3CF-420D-BCC2-9089DB9F8F9C}"/>
              </a:ext>
            </a:extLst>
          </p:cNvPr>
          <p:cNvPicPr>
            <a:picLocks noChangeAspect="1"/>
          </p:cNvPicPr>
          <p:nvPr/>
        </p:nvPicPr>
        <p:blipFill>
          <a:blip r:embed="rId2"/>
          <a:stretch>
            <a:fillRect/>
          </a:stretch>
        </p:blipFill>
        <p:spPr>
          <a:xfrm>
            <a:off x="172373" y="3384979"/>
            <a:ext cx="2721748" cy="1632325"/>
          </a:xfrm>
          <a:prstGeom prst="rect">
            <a:avLst/>
          </a:prstGeom>
        </p:spPr>
      </p:pic>
      <p:pic>
        <p:nvPicPr>
          <p:cNvPr id="9" name="Picture 8">
            <a:extLst>
              <a:ext uri="{FF2B5EF4-FFF2-40B4-BE49-F238E27FC236}">
                <a16:creationId xmlns:a16="http://schemas.microsoft.com/office/drawing/2014/main" id="{F5937D43-1143-4B00-B7E0-9B4B807023D8}"/>
              </a:ext>
            </a:extLst>
          </p:cNvPr>
          <p:cNvPicPr>
            <a:picLocks noChangeAspect="1"/>
          </p:cNvPicPr>
          <p:nvPr/>
        </p:nvPicPr>
        <p:blipFill>
          <a:blip r:embed="rId3"/>
          <a:stretch>
            <a:fillRect/>
          </a:stretch>
        </p:blipFill>
        <p:spPr>
          <a:xfrm>
            <a:off x="172373" y="1752655"/>
            <a:ext cx="2721747" cy="1632324"/>
          </a:xfrm>
          <a:prstGeom prst="rect">
            <a:avLst/>
          </a:prstGeom>
        </p:spPr>
      </p:pic>
      <p:pic>
        <p:nvPicPr>
          <p:cNvPr id="10" name="Picture 9">
            <a:extLst>
              <a:ext uri="{FF2B5EF4-FFF2-40B4-BE49-F238E27FC236}">
                <a16:creationId xmlns:a16="http://schemas.microsoft.com/office/drawing/2014/main" id="{0ECC8BE1-1846-44FF-BC4A-C27AC6F5CC59}"/>
              </a:ext>
            </a:extLst>
          </p:cNvPr>
          <p:cNvPicPr>
            <a:picLocks noChangeAspect="1"/>
          </p:cNvPicPr>
          <p:nvPr/>
        </p:nvPicPr>
        <p:blipFill>
          <a:blip r:embed="rId4"/>
          <a:stretch>
            <a:fillRect/>
          </a:stretch>
        </p:blipFill>
        <p:spPr>
          <a:xfrm>
            <a:off x="172373" y="5017303"/>
            <a:ext cx="2721747" cy="1632324"/>
          </a:xfrm>
          <a:prstGeom prst="rect">
            <a:avLst/>
          </a:prstGeom>
        </p:spPr>
      </p:pic>
      <p:pic>
        <p:nvPicPr>
          <p:cNvPr id="11" name="Picture 10">
            <a:extLst>
              <a:ext uri="{FF2B5EF4-FFF2-40B4-BE49-F238E27FC236}">
                <a16:creationId xmlns:a16="http://schemas.microsoft.com/office/drawing/2014/main" id="{494DE660-6310-4460-BF5B-04973D183BB7}"/>
              </a:ext>
            </a:extLst>
          </p:cNvPr>
          <p:cNvPicPr>
            <a:picLocks noChangeAspect="1"/>
          </p:cNvPicPr>
          <p:nvPr/>
        </p:nvPicPr>
        <p:blipFill>
          <a:blip r:embed="rId5"/>
          <a:stretch>
            <a:fillRect/>
          </a:stretch>
        </p:blipFill>
        <p:spPr>
          <a:xfrm>
            <a:off x="9303901" y="1752654"/>
            <a:ext cx="2715726" cy="1632325"/>
          </a:xfrm>
          <a:prstGeom prst="rect">
            <a:avLst/>
          </a:prstGeom>
        </p:spPr>
      </p:pic>
      <p:pic>
        <p:nvPicPr>
          <p:cNvPr id="12" name="Picture 11">
            <a:extLst>
              <a:ext uri="{FF2B5EF4-FFF2-40B4-BE49-F238E27FC236}">
                <a16:creationId xmlns:a16="http://schemas.microsoft.com/office/drawing/2014/main" id="{8E120DD4-6708-4EE4-B992-2C3FD2BD82C3}"/>
              </a:ext>
            </a:extLst>
          </p:cNvPr>
          <p:cNvPicPr>
            <a:picLocks noChangeAspect="1"/>
          </p:cNvPicPr>
          <p:nvPr/>
        </p:nvPicPr>
        <p:blipFill>
          <a:blip r:embed="rId6"/>
          <a:stretch>
            <a:fillRect/>
          </a:stretch>
        </p:blipFill>
        <p:spPr>
          <a:xfrm>
            <a:off x="9303900" y="3384979"/>
            <a:ext cx="2715725" cy="1632324"/>
          </a:xfrm>
          <a:prstGeom prst="rect">
            <a:avLst/>
          </a:prstGeom>
        </p:spPr>
      </p:pic>
      <p:pic>
        <p:nvPicPr>
          <p:cNvPr id="13" name="Picture 12">
            <a:extLst>
              <a:ext uri="{FF2B5EF4-FFF2-40B4-BE49-F238E27FC236}">
                <a16:creationId xmlns:a16="http://schemas.microsoft.com/office/drawing/2014/main" id="{0195BDA4-8A2E-4AAF-A701-B82AA364D015}"/>
              </a:ext>
            </a:extLst>
          </p:cNvPr>
          <p:cNvPicPr>
            <a:picLocks noChangeAspect="1"/>
          </p:cNvPicPr>
          <p:nvPr/>
        </p:nvPicPr>
        <p:blipFill>
          <a:blip r:embed="rId7"/>
          <a:stretch>
            <a:fillRect/>
          </a:stretch>
        </p:blipFill>
        <p:spPr>
          <a:xfrm>
            <a:off x="9303898" y="5017303"/>
            <a:ext cx="2715725" cy="1632324"/>
          </a:xfrm>
          <a:prstGeom prst="rect">
            <a:avLst/>
          </a:prstGeom>
        </p:spPr>
      </p:pic>
      <p:pic>
        <p:nvPicPr>
          <p:cNvPr id="14" name="Picture 13">
            <a:extLst>
              <a:ext uri="{FF2B5EF4-FFF2-40B4-BE49-F238E27FC236}">
                <a16:creationId xmlns:a16="http://schemas.microsoft.com/office/drawing/2014/main" id="{256518BE-0CB0-4991-A9F6-9B9750D06BA7}"/>
              </a:ext>
            </a:extLst>
          </p:cNvPr>
          <p:cNvPicPr>
            <a:picLocks noChangeAspect="1"/>
          </p:cNvPicPr>
          <p:nvPr/>
        </p:nvPicPr>
        <p:blipFill>
          <a:blip r:embed="rId8"/>
          <a:stretch>
            <a:fillRect/>
          </a:stretch>
        </p:blipFill>
        <p:spPr>
          <a:xfrm>
            <a:off x="3084616" y="5017303"/>
            <a:ext cx="2721746" cy="1632324"/>
          </a:xfrm>
          <a:prstGeom prst="rect">
            <a:avLst/>
          </a:prstGeom>
        </p:spPr>
      </p:pic>
      <p:pic>
        <p:nvPicPr>
          <p:cNvPr id="15" name="Picture 14">
            <a:extLst>
              <a:ext uri="{FF2B5EF4-FFF2-40B4-BE49-F238E27FC236}">
                <a16:creationId xmlns:a16="http://schemas.microsoft.com/office/drawing/2014/main" id="{222CF61A-AF60-44DD-B3D3-27FAD4D4389E}"/>
              </a:ext>
            </a:extLst>
          </p:cNvPr>
          <p:cNvPicPr>
            <a:picLocks noChangeAspect="1"/>
          </p:cNvPicPr>
          <p:nvPr/>
        </p:nvPicPr>
        <p:blipFill>
          <a:blip r:embed="rId9"/>
          <a:stretch>
            <a:fillRect/>
          </a:stretch>
        </p:blipFill>
        <p:spPr>
          <a:xfrm>
            <a:off x="6380825" y="5017301"/>
            <a:ext cx="2721745" cy="1632323"/>
          </a:xfrm>
          <a:prstGeom prst="rect">
            <a:avLst/>
          </a:prstGeom>
        </p:spPr>
      </p:pic>
    </p:spTree>
    <p:extLst>
      <p:ext uri="{BB962C8B-B14F-4D97-AF65-F5344CB8AC3E}">
        <p14:creationId xmlns:p14="http://schemas.microsoft.com/office/powerpoint/2010/main" val="1391122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A8739-B4C2-4F01-BA11-32B0905C368E}"/>
              </a:ext>
            </a:extLst>
          </p:cNvPr>
          <p:cNvSpPr>
            <a:spLocks noGrp="1"/>
          </p:cNvSpPr>
          <p:nvPr>
            <p:ph type="title"/>
          </p:nvPr>
        </p:nvSpPr>
        <p:spPr>
          <a:xfrm>
            <a:off x="1066800" y="572795"/>
            <a:ext cx="10058400" cy="838755"/>
          </a:xfrm>
        </p:spPr>
        <p:txBody>
          <a:bodyPr>
            <a:normAutofit/>
          </a:bodyPr>
          <a:lstStyle/>
          <a:p>
            <a:pPr algn="ctr"/>
            <a:r>
              <a:rPr lang="en-US" dirty="0">
                <a:latin typeface="Algerian" panose="04020705040A02060702" pitchFamily="82" charset="0"/>
              </a:rPr>
              <a:t>HOME APPLIANCES</a:t>
            </a:r>
            <a:endParaRPr lang="en-IN" dirty="0">
              <a:latin typeface="Algerian" panose="04020705040A02060702" pitchFamily="82" charset="0"/>
            </a:endParaRPr>
          </a:p>
        </p:txBody>
      </p:sp>
      <p:sp>
        <p:nvSpPr>
          <p:cNvPr id="6" name="TextBox 5">
            <a:extLst>
              <a:ext uri="{FF2B5EF4-FFF2-40B4-BE49-F238E27FC236}">
                <a16:creationId xmlns:a16="http://schemas.microsoft.com/office/drawing/2014/main" id="{55F81365-11CF-4DC6-A19B-B9C20211C177}"/>
              </a:ext>
            </a:extLst>
          </p:cNvPr>
          <p:cNvSpPr txBox="1"/>
          <p:nvPr/>
        </p:nvSpPr>
        <p:spPr>
          <a:xfrm>
            <a:off x="3095450" y="1877982"/>
            <a:ext cx="600712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There have been mixed effect on the home appliances usage.</a:t>
            </a:r>
          </a:p>
          <a:p>
            <a:pPr marL="285750" indent="-285750">
              <a:buFont typeface="Arial" panose="020B0604020202020204" pitchFamily="34" charset="0"/>
              <a:buChar char="•"/>
            </a:pPr>
            <a:r>
              <a:rPr lang="en-US" dirty="0"/>
              <a:t>Some appliances like mixture grinder, microwave, etc. have increased usage during the pandemic and others like vacuum cleaner, water filters, etc. are not affected much.</a:t>
            </a:r>
          </a:p>
          <a:p>
            <a:pPr marL="285750" indent="-285750">
              <a:buFont typeface="Arial" panose="020B0604020202020204" pitchFamily="34" charset="0"/>
              <a:buChar char="•"/>
            </a:pPr>
            <a:r>
              <a:rPr lang="en-US" dirty="0"/>
              <a:t>The reason for this mixed effect is that the usage of some appliances doesn’t depend on number of members in a house, but on size of house, commodities available in the house, etc.</a:t>
            </a:r>
          </a:p>
        </p:txBody>
      </p:sp>
      <p:sp>
        <p:nvSpPr>
          <p:cNvPr id="7" name="TextBox 6">
            <a:extLst>
              <a:ext uri="{FF2B5EF4-FFF2-40B4-BE49-F238E27FC236}">
                <a16:creationId xmlns:a16="http://schemas.microsoft.com/office/drawing/2014/main" id="{F8C5EAB5-AAAF-4CF7-84CB-ADB14F0844B5}"/>
              </a:ext>
            </a:extLst>
          </p:cNvPr>
          <p:cNvSpPr txBox="1"/>
          <p:nvPr/>
        </p:nvSpPr>
        <p:spPr>
          <a:xfrm>
            <a:off x="2336306" y="1411550"/>
            <a:ext cx="7519386" cy="261610"/>
          </a:xfrm>
          <a:prstGeom prst="rect">
            <a:avLst/>
          </a:prstGeom>
          <a:noFill/>
        </p:spPr>
        <p:txBody>
          <a:bodyPr wrap="square" rtlCol="0">
            <a:spAutoFit/>
          </a:bodyPr>
          <a:lstStyle/>
          <a:p>
            <a:pPr algn="ctr"/>
            <a:r>
              <a:rPr lang="en-US" sz="1100" dirty="0"/>
              <a:t>The data indicates usage pattern of respective entity and is based on the survey of 115 people.</a:t>
            </a:r>
            <a:endParaRPr lang="en-IN" sz="1100" dirty="0"/>
          </a:p>
        </p:txBody>
      </p:sp>
      <p:pic>
        <p:nvPicPr>
          <p:cNvPr id="2" name="Picture 1">
            <a:extLst>
              <a:ext uri="{FF2B5EF4-FFF2-40B4-BE49-F238E27FC236}">
                <a16:creationId xmlns:a16="http://schemas.microsoft.com/office/drawing/2014/main" id="{4C3023CF-674B-48B0-8118-ADC9B8E984BE}"/>
              </a:ext>
            </a:extLst>
          </p:cNvPr>
          <p:cNvPicPr>
            <a:picLocks noChangeAspect="1"/>
          </p:cNvPicPr>
          <p:nvPr/>
        </p:nvPicPr>
        <p:blipFill>
          <a:blip r:embed="rId2"/>
          <a:stretch>
            <a:fillRect/>
          </a:stretch>
        </p:blipFill>
        <p:spPr>
          <a:xfrm>
            <a:off x="168495" y="1750329"/>
            <a:ext cx="2721748" cy="1632325"/>
          </a:xfrm>
          <a:prstGeom prst="rect">
            <a:avLst/>
          </a:prstGeom>
        </p:spPr>
      </p:pic>
      <p:pic>
        <p:nvPicPr>
          <p:cNvPr id="3" name="Picture 2">
            <a:extLst>
              <a:ext uri="{FF2B5EF4-FFF2-40B4-BE49-F238E27FC236}">
                <a16:creationId xmlns:a16="http://schemas.microsoft.com/office/drawing/2014/main" id="{CA5CA85C-7167-4CA6-94DF-4E97CF06FE7B}"/>
              </a:ext>
            </a:extLst>
          </p:cNvPr>
          <p:cNvPicPr>
            <a:picLocks noChangeAspect="1"/>
          </p:cNvPicPr>
          <p:nvPr/>
        </p:nvPicPr>
        <p:blipFill>
          <a:blip r:embed="rId3"/>
          <a:stretch>
            <a:fillRect/>
          </a:stretch>
        </p:blipFill>
        <p:spPr>
          <a:xfrm>
            <a:off x="168493" y="3382653"/>
            <a:ext cx="2721745" cy="1632323"/>
          </a:xfrm>
          <a:prstGeom prst="rect">
            <a:avLst/>
          </a:prstGeom>
        </p:spPr>
      </p:pic>
      <p:pic>
        <p:nvPicPr>
          <p:cNvPr id="5" name="Picture 4">
            <a:extLst>
              <a:ext uri="{FF2B5EF4-FFF2-40B4-BE49-F238E27FC236}">
                <a16:creationId xmlns:a16="http://schemas.microsoft.com/office/drawing/2014/main" id="{5DF0EE94-7761-4445-B4AC-0E1A021E4451}"/>
              </a:ext>
            </a:extLst>
          </p:cNvPr>
          <p:cNvPicPr>
            <a:picLocks noChangeAspect="1"/>
          </p:cNvPicPr>
          <p:nvPr/>
        </p:nvPicPr>
        <p:blipFill>
          <a:blip r:embed="rId4"/>
          <a:stretch>
            <a:fillRect/>
          </a:stretch>
        </p:blipFill>
        <p:spPr>
          <a:xfrm>
            <a:off x="168488" y="5014975"/>
            <a:ext cx="2714798" cy="1628157"/>
          </a:xfrm>
          <a:prstGeom prst="rect">
            <a:avLst/>
          </a:prstGeom>
        </p:spPr>
      </p:pic>
      <p:pic>
        <p:nvPicPr>
          <p:cNvPr id="16" name="Picture 15">
            <a:extLst>
              <a:ext uri="{FF2B5EF4-FFF2-40B4-BE49-F238E27FC236}">
                <a16:creationId xmlns:a16="http://schemas.microsoft.com/office/drawing/2014/main" id="{17EB21DB-CCDE-4DD8-B9FD-B1683C109B12}"/>
              </a:ext>
            </a:extLst>
          </p:cNvPr>
          <p:cNvPicPr>
            <a:picLocks noChangeAspect="1"/>
          </p:cNvPicPr>
          <p:nvPr/>
        </p:nvPicPr>
        <p:blipFill>
          <a:blip r:embed="rId5"/>
          <a:stretch>
            <a:fillRect/>
          </a:stretch>
        </p:blipFill>
        <p:spPr>
          <a:xfrm>
            <a:off x="9297876" y="1746709"/>
            <a:ext cx="2721747" cy="1635944"/>
          </a:xfrm>
          <a:prstGeom prst="rect">
            <a:avLst/>
          </a:prstGeom>
        </p:spPr>
      </p:pic>
      <p:pic>
        <p:nvPicPr>
          <p:cNvPr id="17" name="Picture 16">
            <a:extLst>
              <a:ext uri="{FF2B5EF4-FFF2-40B4-BE49-F238E27FC236}">
                <a16:creationId xmlns:a16="http://schemas.microsoft.com/office/drawing/2014/main" id="{B3DA6E22-4348-49EC-9E50-0C73786A37B7}"/>
              </a:ext>
            </a:extLst>
          </p:cNvPr>
          <p:cNvPicPr>
            <a:picLocks noChangeAspect="1"/>
          </p:cNvPicPr>
          <p:nvPr/>
        </p:nvPicPr>
        <p:blipFill>
          <a:blip r:embed="rId6"/>
          <a:stretch>
            <a:fillRect/>
          </a:stretch>
        </p:blipFill>
        <p:spPr>
          <a:xfrm>
            <a:off x="9297871" y="3382653"/>
            <a:ext cx="2714798" cy="1631767"/>
          </a:xfrm>
          <a:prstGeom prst="rect">
            <a:avLst/>
          </a:prstGeom>
        </p:spPr>
      </p:pic>
      <p:pic>
        <p:nvPicPr>
          <p:cNvPr id="18" name="Picture 17">
            <a:extLst>
              <a:ext uri="{FF2B5EF4-FFF2-40B4-BE49-F238E27FC236}">
                <a16:creationId xmlns:a16="http://schemas.microsoft.com/office/drawing/2014/main" id="{6978E8B1-4467-4F8B-AC29-F6BD04A301C3}"/>
              </a:ext>
            </a:extLst>
          </p:cNvPr>
          <p:cNvPicPr>
            <a:picLocks noChangeAspect="1"/>
          </p:cNvPicPr>
          <p:nvPr/>
        </p:nvPicPr>
        <p:blipFill>
          <a:blip r:embed="rId7"/>
          <a:stretch>
            <a:fillRect/>
          </a:stretch>
        </p:blipFill>
        <p:spPr>
          <a:xfrm>
            <a:off x="9304826" y="5017857"/>
            <a:ext cx="2714797" cy="1631767"/>
          </a:xfrm>
          <a:prstGeom prst="rect">
            <a:avLst/>
          </a:prstGeom>
        </p:spPr>
      </p:pic>
      <p:pic>
        <p:nvPicPr>
          <p:cNvPr id="19" name="Picture 18">
            <a:extLst>
              <a:ext uri="{FF2B5EF4-FFF2-40B4-BE49-F238E27FC236}">
                <a16:creationId xmlns:a16="http://schemas.microsoft.com/office/drawing/2014/main" id="{BFA445E2-FACF-405E-B2B4-47595A445664}"/>
              </a:ext>
            </a:extLst>
          </p:cNvPr>
          <p:cNvPicPr>
            <a:picLocks noChangeAspect="1"/>
          </p:cNvPicPr>
          <p:nvPr/>
        </p:nvPicPr>
        <p:blipFill>
          <a:blip r:embed="rId8"/>
          <a:stretch>
            <a:fillRect/>
          </a:stretch>
        </p:blipFill>
        <p:spPr>
          <a:xfrm>
            <a:off x="3315434" y="5014420"/>
            <a:ext cx="2708790" cy="1628156"/>
          </a:xfrm>
          <a:prstGeom prst="rect">
            <a:avLst/>
          </a:prstGeom>
        </p:spPr>
      </p:pic>
      <p:pic>
        <p:nvPicPr>
          <p:cNvPr id="20" name="Picture 19">
            <a:extLst>
              <a:ext uri="{FF2B5EF4-FFF2-40B4-BE49-F238E27FC236}">
                <a16:creationId xmlns:a16="http://schemas.microsoft.com/office/drawing/2014/main" id="{AEB0858D-5631-46A1-91BD-2199A6736684}"/>
              </a:ext>
            </a:extLst>
          </p:cNvPr>
          <p:cNvPicPr>
            <a:picLocks noChangeAspect="1"/>
          </p:cNvPicPr>
          <p:nvPr/>
        </p:nvPicPr>
        <p:blipFill>
          <a:blip r:embed="rId9"/>
          <a:stretch>
            <a:fillRect/>
          </a:stretch>
        </p:blipFill>
        <p:spPr>
          <a:xfrm>
            <a:off x="6170840" y="5014420"/>
            <a:ext cx="2720516" cy="1635204"/>
          </a:xfrm>
          <a:prstGeom prst="rect">
            <a:avLst/>
          </a:prstGeom>
        </p:spPr>
      </p:pic>
    </p:spTree>
    <p:extLst>
      <p:ext uri="{BB962C8B-B14F-4D97-AF65-F5344CB8AC3E}">
        <p14:creationId xmlns:p14="http://schemas.microsoft.com/office/powerpoint/2010/main" val="2833686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A8739-B4C2-4F01-BA11-32B0905C368E}"/>
              </a:ext>
            </a:extLst>
          </p:cNvPr>
          <p:cNvSpPr>
            <a:spLocks noGrp="1"/>
          </p:cNvSpPr>
          <p:nvPr>
            <p:ph type="title"/>
          </p:nvPr>
        </p:nvSpPr>
        <p:spPr>
          <a:xfrm>
            <a:off x="1066800" y="572795"/>
            <a:ext cx="10058400" cy="838755"/>
          </a:xfrm>
        </p:spPr>
        <p:txBody>
          <a:bodyPr>
            <a:normAutofit/>
          </a:bodyPr>
          <a:lstStyle/>
          <a:p>
            <a:pPr algn="ctr"/>
            <a:r>
              <a:rPr lang="en-US" dirty="0">
                <a:latin typeface="Algerian" panose="04020705040A02060702" pitchFamily="82" charset="0"/>
              </a:rPr>
              <a:t>Least IMPACTED APPLIANCES</a:t>
            </a:r>
            <a:endParaRPr lang="en-IN" dirty="0">
              <a:latin typeface="Algerian" panose="04020705040A02060702" pitchFamily="82" charset="0"/>
            </a:endParaRPr>
          </a:p>
        </p:txBody>
      </p:sp>
      <p:sp>
        <p:nvSpPr>
          <p:cNvPr id="6" name="TextBox 5">
            <a:extLst>
              <a:ext uri="{FF2B5EF4-FFF2-40B4-BE49-F238E27FC236}">
                <a16:creationId xmlns:a16="http://schemas.microsoft.com/office/drawing/2014/main" id="{55F81365-11CF-4DC6-A19B-B9C20211C177}"/>
              </a:ext>
            </a:extLst>
          </p:cNvPr>
          <p:cNvSpPr txBox="1"/>
          <p:nvPr/>
        </p:nvSpPr>
        <p:spPr>
          <a:xfrm>
            <a:off x="3657600" y="2023525"/>
            <a:ext cx="487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Where many appliances are affected drastically due to this pandemic, there are some whose usage patterned remained the same.</a:t>
            </a:r>
          </a:p>
          <a:p>
            <a:pPr marL="285750" indent="-285750">
              <a:buFont typeface="Arial" panose="020B0604020202020204" pitchFamily="34" charset="0"/>
              <a:buChar char="•"/>
            </a:pPr>
            <a:r>
              <a:rPr lang="en-US" dirty="0"/>
              <a:t>These appliances include mobile phones, water filter, ceiling fan, exhaust fan, toaster, etc.</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8C5EAB5-AAAF-4CF7-84CB-ADB14F0844B5}"/>
              </a:ext>
            </a:extLst>
          </p:cNvPr>
          <p:cNvSpPr txBox="1"/>
          <p:nvPr/>
        </p:nvSpPr>
        <p:spPr>
          <a:xfrm>
            <a:off x="2336306" y="1411550"/>
            <a:ext cx="7519386" cy="261610"/>
          </a:xfrm>
          <a:prstGeom prst="rect">
            <a:avLst/>
          </a:prstGeom>
          <a:noFill/>
        </p:spPr>
        <p:txBody>
          <a:bodyPr wrap="square" rtlCol="0">
            <a:spAutoFit/>
          </a:bodyPr>
          <a:lstStyle/>
          <a:p>
            <a:pPr algn="ctr"/>
            <a:r>
              <a:rPr lang="en-US" sz="1100" dirty="0"/>
              <a:t>The data indicates usage pattern of respective entity and is based on the survey of 115 people.</a:t>
            </a:r>
            <a:endParaRPr lang="en-IN" sz="1100" dirty="0"/>
          </a:p>
        </p:txBody>
      </p:sp>
      <p:pic>
        <p:nvPicPr>
          <p:cNvPr id="8" name="Picture 7">
            <a:extLst>
              <a:ext uri="{FF2B5EF4-FFF2-40B4-BE49-F238E27FC236}">
                <a16:creationId xmlns:a16="http://schemas.microsoft.com/office/drawing/2014/main" id="{9E40B9B0-23FA-4E38-8D7B-AA06D21540AD}"/>
              </a:ext>
            </a:extLst>
          </p:cNvPr>
          <p:cNvPicPr>
            <a:picLocks noChangeAspect="1"/>
          </p:cNvPicPr>
          <p:nvPr/>
        </p:nvPicPr>
        <p:blipFill>
          <a:blip r:embed="rId2"/>
          <a:stretch>
            <a:fillRect/>
          </a:stretch>
        </p:blipFill>
        <p:spPr>
          <a:xfrm>
            <a:off x="179331" y="2027533"/>
            <a:ext cx="3013924" cy="1807553"/>
          </a:xfrm>
          <a:prstGeom prst="rect">
            <a:avLst/>
          </a:prstGeom>
        </p:spPr>
      </p:pic>
      <p:pic>
        <p:nvPicPr>
          <p:cNvPr id="9" name="Picture 8">
            <a:extLst>
              <a:ext uri="{FF2B5EF4-FFF2-40B4-BE49-F238E27FC236}">
                <a16:creationId xmlns:a16="http://schemas.microsoft.com/office/drawing/2014/main" id="{1E7EBD72-4A6A-4D63-8E9D-0CBF5FB472FC}"/>
              </a:ext>
            </a:extLst>
          </p:cNvPr>
          <p:cNvPicPr>
            <a:picLocks noChangeAspect="1"/>
          </p:cNvPicPr>
          <p:nvPr/>
        </p:nvPicPr>
        <p:blipFill>
          <a:blip r:embed="rId3"/>
          <a:stretch>
            <a:fillRect/>
          </a:stretch>
        </p:blipFill>
        <p:spPr>
          <a:xfrm>
            <a:off x="172378" y="3982385"/>
            <a:ext cx="3013924" cy="1811561"/>
          </a:xfrm>
          <a:prstGeom prst="rect">
            <a:avLst/>
          </a:prstGeom>
        </p:spPr>
      </p:pic>
      <p:pic>
        <p:nvPicPr>
          <p:cNvPr id="10" name="Picture 9">
            <a:extLst>
              <a:ext uri="{FF2B5EF4-FFF2-40B4-BE49-F238E27FC236}">
                <a16:creationId xmlns:a16="http://schemas.microsoft.com/office/drawing/2014/main" id="{D4B7607B-B10B-4E6C-827F-15F4F7C29910}"/>
              </a:ext>
            </a:extLst>
          </p:cNvPr>
          <p:cNvPicPr>
            <a:picLocks noChangeAspect="1"/>
          </p:cNvPicPr>
          <p:nvPr/>
        </p:nvPicPr>
        <p:blipFill>
          <a:blip r:embed="rId4"/>
          <a:stretch>
            <a:fillRect/>
          </a:stretch>
        </p:blipFill>
        <p:spPr>
          <a:xfrm>
            <a:off x="8998745" y="2023525"/>
            <a:ext cx="3013924" cy="1811561"/>
          </a:xfrm>
          <a:prstGeom prst="rect">
            <a:avLst/>
          </a:prstGeom>
        </p:spPr>
      </p:pic>
      <p:pic>
        <p:nvPicPr>
          <p:cNvPr id="11" name="Picture 10">
            <a:extLst>
              <a:ext uri="{FF2B5EF4-FFF2-40B4-BE49-F238E27FC236}">
                <a16:creationId xmlns:a16="http://schemas.microsoft.com/office/drawing/2014/main" id="{5168FC34-4267-4E4A-BEF9-3AAE8FB74DCA}"/>
              </a:ext>
            </a:extLst>
          </p:cNvPr>
          <p:cNvPicPr>
            <a:picLocks noChangeAspect="1"/>
          </p:cNvPicPr>
          <p:nvPr/>
        </p:nvPicPr>
        <p:blipFill>
          <a:blip r:embed="rId5"/>
          <a:stretch>
            <a:fillRect/>
          </a:stretch>
        </p:blipFill>
        <p:spPr>
          <a:xfrm>
            <a:off x="9005698" y="3982385"/>
            <a:ext cx="3013924" cy="1811561"/>
          </a:xfrm>
          <a:prstGeom prst="rect">
            <a:avLst/>
          </a:prstGeom>
        </p:spPr>
      </p:pic>
      <p:pic>
        <p:nvPicPr>
          <p:cNvPr id="12" name="Picture 11">
            <a:extLst>
              <a:ext uri="{FF2B5EF4-FFF2-40B4-BE49-F238E27FC236}">
                <a16:creationId xmlns:a16="http://schemas.microsoft.com/office/drawing/2014/main" id="{251826CB-4FB4-49B7-BE55-3314FFC0FD40}"/>
              </a:ext>
            </a:extLst>
          </p:cNvPr>
          <p:cNvPicPr>
            <a:picLocks noChangeAspect="1"/>
          </p:cNvPicPr>
          <p:nvPr/>
        </p:nvPicPr>
        <p:blipFill>
          <a:blip r:embed="rId6"/>
          <a:stretch>
            <a:fillRect/>
          </a:stretch>
        </p:blipFill>
        <p:spPr>
          <a:xfrm>
            <a:off x="3193255" y="3982385"/>
            <a:ext cx="3013924" cy="1811561"/>
          </a:xfrm>
          <a:prstGeom prst="rect">
            <a:avLst/>
          </a:prstGeom>
        </p:spPr>
      </p:pic>
      <p:pic>
        <p:nvPicPr>
          <p:cNvPr id="13" name="Picture 12">
            <a:extLst>
              <a:ext uri="{FF2B5EF4-FFF2-40B4-BE49-F238E27FC236}">
                <a16:creationId xmlns:a16="http://schemas.microsoft.com/office/drawing/2014/main" id="{FB4C5DF9-A2FD-4DB8-B0B4-DB71CB9410B9}"/>
              </a:ext>
            </a:extLst>
          </p:cNvPr>
          <p:cNvPicPr>
            <a:picLocks noChangeAspect="1"/>
          </p:cNvPicPr>
          <p:nvPr/>
        </p:nvPicPr>
        <p:blipFill>
          <a:blip r:embed="rId7"/>
          <a:stretch>
            <a:fillRect/>
          </a:stretch>
        </p:blipFill>
        <p:spPr>
          <a:xfrm>
            <a:off x="6214131" y="3982385"/>
            <a:ext cx="2930581" cy="1811560"/>
          </a:xfrm>
          <a:prstGeom prst="rect">
            <a:avLst/>
          </a:prstGeom>
        </p:spPr>
      </p:pic>
    </p:spTree>
    <p:extLst>
      <p:ext uri="{BB962C8B-B14F-4D97-AF65-F5344CB8AC3E}">
        <p14:creationId xmlns:p14="http://schemas.microsoft.com/office/powerpoint/2010/main" val="305584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CD7E-CC22-4D7D-B92E-E404C3BA8719}"/>
              </a:ext>
            </a:extLst>
          </p:cNvPr>
          <p:cNvSpPr>
            <a:spLocks noGrp="1"/>
          </p:cNvSpPr>
          <p:nvPr>
            <p:ph type="title"/>
          </p:nvPr>
        </p:nvSpPr>
        <p:spPr>
          <a:xfrm>
            <a:off x="1066800" y="2474836"/>
            <a:ext cx="10058400" cy="1908328"/>
          </a:xfrm>
        </p:spPr>
        <p:txBody>
          <a:bodyPr>
            <a:normAutofit fontScale="90000"/>
          </a:bodyPr>
          <a:lstStyle/>
          <a:p>
            <a:pPr algn="ctr"/>
            <a:r>
              <a:rPr lang="en-US" dirty="0">
                <a:latin typeface="Algerian" panose="04020705040A02060702" pitchFamily="82" charset="0"/>
              </a:rPr>
              <a:t>ANALYSIS OF Time use BY INDIVIDUALS</a:t>
            </a:r>
            <a:br>
              <a:rPr lang="en-US" dirty="0">
                <a:latin typeface="Algerian" panose="04020705040A02060702" pitchFamily="82" charset="0"/>
              </a:rPr>
            </a:br>
            <a:r>
              <a:rPr lang="en-US" dirty="0">
                <a:latin typeface="Algerian" panose="04020705040A02060702" pitchFamily="82" charset="0"/>
              </a:rPr>
              <a:t>DURING PRE-COVID AND COVID TIME</a:t>
            </a:r>
            <a:endParaRPr lang="en-IN" dirty="0">
              <a:latin typeface="Algerian" panose="04020705040A02060702" pitchFamily="82" charset="0"/>
            </a:endParaRPr>
          </a:p>
        </p:txBody>
      </p:sp>
    </p:spTree>
    <p:extLst>
      <p:ext uri="{BB962C8B-B14F-4D97-AF65-F5344CB8AC3E}">
        <p14:creationId xmlns:p14="http://schemas.microsoft.com/office/powerpoint/2010/main" val="282705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0747" y="222070"/>
            <a:ext cx="10032275" cy="707886"/>
          </a:xfrm>
          <a:prstGeom prst="rect">
            <a:avLst/>
          </a:prstGeom>
          <a:noFill/>
        </p:spPr>
        <p:txBody>
          <a:bodyPr wrap="square" rtlCol="0">
            <a:spAutoFit/>
          </a:bodyPr>
          <a:lstStyle/>
          <a:p>
            <a:pPr algn="ctr"/>
            <a:r>
              <a:rPr lang="en-US" sz="4000" dirty="0">
                <a:latin typeface="Algerian" panose="04020705040A02060702" pitchFamily="82" charset="0"/>
              </a:rPr>
              <a:t>Time Use Analysis of all activities</a:t>
            </a:r>
            <a:endParaRPr lang="en-IN" sz="4000" dirty="0">
              <a:latin typeface="Algerian" panose="04020705040A02060702" pitchFamily="82"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311" t="23301" r="5325" b="15717"/>
          <a:stretch/>
        </p:blipFill>
        <p:spPr>
          <a:xfrm>
            <a:off x="261257" y="1227909"/>
            <a:ext cx="11691257" cy="5408021"/>
          </a:xfrm>
          <a:prstGeom prst="rect">
            <a:avLst/>
          </a:prstGeom>
        </p:spPr>
      </p:pic>
    </p:spTree>
    <p:extLst>
      <p:ext uri="{BB962C8B-B14F-4D97-AF65-F5344CB8AC3E}">
        <p14:creationId xmlns:p14="http://schemas.microsoft.com/office/powerpoint/2010/main" val="3055807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5845" y="235130"/>
            <a:ext cx="9000309" cy="830997"/>
          </a:xfrm>
          <a:prstGeom prst="rect">
            <a:avLst/>
          </a:prstGeom>
          <a:noFill/>
        </p:spPr>
        <p:txBody>
          <a:bodyPr wrap="square" rtlCol="0">
            <a:spAutoFit/>
          </a:bodyPr>
          <a:lstStyle/>
          <a:p>
            <a:pPr algn="ctr"/>
            <a:r>
              <a:rPr lang="en-US" sz="4800" dirty="0">
                <a:latin typeface="Algerian" panose="04020705040A02060702" pitchFamily="82" charset="0"/>
              </a:rPr>
              <a:t>Zooming in</a:t>
            </a:r>
            <a:endParaRPr lang="en-IN" sz="4800" dirty="0">
              <a:latin typeface="Algerian" panose="04020705040A02060702" pitchFamily="82"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233" t="26766" r="2208" b="12483"/>
          <a:stretch/>
        </p:blipFill>
        <p:spPr>
          <a:xfrm>
            <a:off x="300447" y="1371600"/>
            <a:ext cx="11599816" cy="5251270"/>
          </a:xfrm>
          <a:prstGeom prst="rect">
            <a:avLst/>
          </a:prstGeom>
        </p:spPr>
      </p:pic>
    </p:spTree>
    <p:extLst>
      <p:ext uri="{BB962C8B-B14F-4D97-AF65-F5344CB8AC3E}">
        <p14:creationId xmlns:p14="http://schemas.microsoft.com/office/powerpoint/2010/main" val="3144858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454" t="28152" r="44676" b="26805"/>
          <a:stretch/>
        </p:blipFill>
        <p:spPr>
          <a:xfrm>
            <a:off x="130628" y="3984172"/>
            <a:ext cx="3722915" cy="267788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8702" t="36929" r="10000" b="18720"/>
          <a:stretch/>
        </p:blipFill>
        <p:spPr>
          <a:xfrm>
            <a:off x="7889964" y="3984172"/>
            <a:ext cx="4153990" cy="2677885"/>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2597" t="32540" r="12597" b="22647"/>
          <a:stretch/>
        </p:blipFill>
        <p:spPr>
          <a:xfrm>
            <a:off x="4075611" y="3984172"/>
            <a:ext cx="3670663" cy="2677884"/>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22727" t="24918" r="39351" b="10173"/>
          <a:stretch/>
        </p:blipFill>
        <p:spPr>
          <a:xfrm>
            <a:off x="8229600" y="146958"/>
            <a:ext cx="3814354" cy="3602082"/>
          </a:xfrm>
          <a:prstGeom prst="rect">
            <a:avLst/>
          </a:prstGeom>
        </p:spPr>
      </p:pic>
      <p:sp>
        <p:nvSpPr>
          <p:cNvPr id="12" name="TextBox 11"/>
          <p:cNvSpPr txBox="1"/>
          <p:nvPr/>
        </p:nvSpPr>
        <p:spPr>
          <a:xfrm>
            <a:off x="130628" y="146958"/>
            <a:ext cx="7889966" cy="3589019"/>
          </a:xfrm>
          <a:prstGeom prst="rect">
            <a:avLst/>
          </a:prstGeom>
          <a:noFill/>
        </p:spPr>
        <p:txBody>
          <a:bodyPr wrap="square" rtlCol="0">
            <a:spAutoFit/>
          </a:bodyPr>
          <a:lstStyle/>
          <a:p>
            <a:endParaRPr lang="en-IN" dirty="0"/>
          </a:p>
        </p:txBody>
      </p:sp>
      <p:sp>
        <p:nvSpPr>
          <p:cNvPr id="14" name="TextBox 13"/>
          <p:cNvSpPr txBox="1"/>
          <p:nvPr/>
        </p:nvSpPr>
        <p:spPr>
          <a:xfrm>
            <a:off x="156755" y="58047"/>
            <a:ext cx="7733209" cy="3200876"/>
          </a:xfrm>
          <a:prstGeom prst="rect">
            <a:avLst/>
          </a:prstGeom>
          <a:noFill/>
        </p:spPr>
        <p:txBody>
          <a:bodyPr wrap="square" rtlCol="0">
            <a:spAutoFit/>
          </a:bodyPr>
          <a:lstStyle/>
          <a:p>
            <a:pPr algn="ctr"/>
            <a:r>
              <a:rPr lang="en-US" sz="4800" dirty="0">
                <a:latin typeface="Algerian" panose="04020705040A02060702" pitchFamily="82" charset="0"/>
              </a:rPr>
              <a:t>Outdoor Activities</a:t>
            </a:r>
          </a:p>
          <a:p>
            <a:pPr algn="ctr"/>
            <a:endParaRPr lang="en-US" sz="1400" b="1" dirty="0">
              <a:latin typeface="Algerian" panose="04020705040A02060702" pitchFamily="82" charset="0"/>
            </a:endParaRPr>
          </a:p>
          <a:p>
            <a:pPr algn="ctr"/>
            <a:endParaRPr lang="en-US" sz="1400" b="1" dirty="0">
              <a:latin typeface="Algerian" panose="04020705040A02060702" pitchFamily="82" charset="0"/>
            </a:endParaRPr>
          </a:p>
          <a:p>
            <a:r>
              <a:rPr lang="en-US" dirty="0"/>
              <a:t>Yes we can clearly see from the previous slides that the average time spent outdoor by average person is drastically reduced during the COVID-19 and after unlock 5 also, but from the current graph  we can also see how many number of people it has affected. If you look at the outdoor travelling, outdoor social interaction and Jogging Graph with time spent during 1 hour and 2 hour during COVID is drastically reduced if not none. Restaurant business is completely wiped out. And 0 minute spend is the most common number in the outdoor activities.</a:t>
            </a:r>
            <a:endParaRPr lang="en-IN" dirty="0"/>
          </a:p>
        </p:txBody>
      </p:sp>
    </p:spTree>
    <p:extLst>
      <p:ext uri="{BB962C8B-B14F-4D97-AF65-F5344CB8AC3E}">
        <p14:creationId xmlns:p14="http://schemas.microsoft.com/office/powerpoint/2010/main" val="325769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14EF0-5AD8-4588-9A4A-F95BEC69045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A8B3889-FAD0-4C59-9E03-779B2934C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43"/>
            <a:ext cx="12192000" cy="6821714"/>
          </a:xfrm>
          <a:prstGeom prst="rect">
            <a:avLst/>
          </a:prstGeom>
        </p:spPr>
      </p:pic>
    </p:spTree>
    <p:extLst>
      <p:ext uri="{BB962C8B-B14F-4D97-AF65-F5344CB8AC3E}">
        <p14:creationId xmlns:p14="http://schemas.microsoft.com/office/powerpoint/2010/main" val="273853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313" t="29075" r="51298" b="32349"/>
          <a:stretch/>
        </p:blipFill>
        <p:spPr>
          <a:xfrm>
            <a:off x="169818" y="3997234"/>
            <a:ext cx="3984171" cy="2651761"/>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8831" t="29538" r="13117" b="32580"/>
          <a:stretch/>
        </p:blipFill>
        <p:spPr>
          <a:xfrm>
            <a:off x="4323807" y="3997235"/>
            <a:ext cx="4010296" cy="261257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701" t="35774" r="55974" b="25419"/>
          <a:stretch/>
        </p:blipFill>
        <p:spPr>
          <a:xfrm>
            <a:off x="8503920" y="3944982"/>
            <a:ext cx="3507378" cy="266482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8702" t="36414" r="15714" b="25419"/>
          <a:stretch/>
        </p:blipFill>
        <p:spPr>
          <a:xfrm>
            <a:off x="8503920" y="235131"/>
            <a:ext cx="3507378" cy="3709851"/>
          </a:xfrm>
          <a:prstGeom prst="rect">
            <a:avLst/>
          </a:prstGeom>
        </p:spPr>
      </p:pic>
      <p:sp>
        <p:nvSpPr>
          <p:cNvPr id="6" name="TextBox 5"/>
          <p:cNvSpPr txBox="1"/>
          <p:nvPr/>
        </p:nvSpPr>
        <p:spPr>
          <a:xfrm>
            <a:off x="169818" y="104503"/>
            <a:ext cx="8164285" cy="3477875"/>
          </a:xfrm>
          <a:prstGeom prst="rect">
            <a:avLst/>
          </a:prstGeom>
          <a:noFill/>
        </p:spPr>
        <p:txBody>
          <a:bodyPr wrap="square" rtlCol="0">
            <a:spAutoFit/>
          </a:bodyPr>
          <a:lstStyle/>
          <a:p>
            <a:pPr algn="ctr"/>
            <a:r>
              <a:rPr lang="en-US" sz="4800" dirty="0">
                <a:latin typeface="Algerian" panose="04020705040A02060702" pitchFamily="82" charset="0"/>
              </a:rPr>
              <a:t>Indoor Activities </a:t>
            </a:r>
          </a:p>
          <a:p>
            <a:pPr algn="ctr"/>
            <a:endParaRPr lang="en-US" sz="1400" b="1" dirty="0">
              <a:latin typeface="Algerian" panose="04020705040A02060702" pitchFamily="82" charset="0"/>
            </a:endParaRPr>
          </a:p>
          <a:p>
            <a:pPr algn="ctr"/>
            <a:endParaRPr lang="en-US" sz="1400" b="1" dirty="0">
              <a:latin typeface="Algerian" panose="04020705040A02060702" pitchFamily="82" charset="0"/>
            </a:endParaRPr>
          </a:p>
          <a:p>
            <a:r>
              <a:rPr lang="en-US" dirty="0"/>
              <a:t>Apart from Indoor meals we can clearly see in the Indoor Maintenance activities, Working from Home, Watching TV and specially Online Shopping the amount of time spent by single person has increased. We clearly see some interesting data in the Indoor having means category specially the time spent by average person was drastically increased during the COVID times from 2 to 3 hours. But we clearly see that after unlock 5 most of the people are spending less than an hour having meals Indoor, this could be due to various reasons like they have become more Health Conscious or they are fed up and started eating outside more.</a:t>
            </a:r>
            <a:endParaRPr lang="en-IN" dirty="0"/>
          </a:p>
        </p:txBody>
      </p:sp>
    </p:spTree>
    <p:extLst>
      <p:ext uri="{BB962C8B-B14F-4D97-AF65-F5344CB8AC3E}">
        <p14:creationId xmlns:p14="http://schemas.microsoft.com/office/powerpoint/2010/main" val="300336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9870" t="26770" r="9740" b="12483"/>
          <a:stretch/>
        </p:blipFill>
        <p:spPr>
          <a:xfrm>
            <a:off x="496387" y="1848465"/>
            <a:ext cx="3200402" cy="4565400"/>
          </a:xfrm>
          <a:prstGeom prst="rect">
            <a:avLst/>
          </a:prstGeom>
        </p:spPr>
      </p:pic>
      <p:sp>
        <p:nvSpPr>
          <p:cNvPr id="3" name="TextBox 2"/>
          <p:cNvSpPr txBox="1"/>
          <p:nvPr/>
        </p:nvSpPr>
        <p:spPr>
          <a:xfrm>
            <a:off x="1436914" y="209006"/>
            <a:ext cx="8987246" cy="1569660"/>
          </a:xfrm>
          <a:prstGeom prst="rect">
            <a:avLst/>
          </a:prstGeom>
          <a:noFill/>
        </p:spPr>
        <p:txBody>
          <a:bodyPr wrap="square" rtlCol="0">
            <a:spAutoFit/>
          </a:bodyPr>
          <a:lstStyle/>
          <a:p>
            <a:pPr algn="ctr"/>
            <a:r>
              <a:rPr lang="en-US" sz="4800" dirty="0">
                <a:latin typeface="Algerian" panose="04020705040A02060702" pitchFamily="82" charset="0"/>
              </a:rPr>
              <a:t>Outdoor Activities v/s Indoor Activities</a:t>
            </a:r>
            <a:endParaRPr lang="en-IN" sz="4800" dirty="0">
              <a:latin typeface="Algerian" panose="04020705040A02060702" pitchFamily="82" charset="0"/>
            </a:endParaRPr>
          </a:p>
        </p:txBody>
      </p:sp>
      <p:sp>
        <p:nvSpPr>
          <p:cNvPr id="5" name="TextBox 4"/>
          <p:cNvSpPr txBox="1"/>
          <p:nvPr/>
        </p:nvSpPr>
        <p:spPr>
          <a:xfrm>
            <a:off x="4323806" y="1097281"/>
            <a:ext cx="3135085" cy="369332"/>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FA110FB1-0FEA-464D-ADC0-E26389ADE479}"/>
              </a:ext>
            </a:extLst>
          </p:cNvPr>
          <p:cNvSpPr txBox="1"/>
          <p:nvPr/>
        </p:nvSpPr>
        <p:spPr>
          <a:xfrm>
            <a:off x="4572000" y="2666941"/>
            <a:ext cx="712361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outdoor versus indoor results are surprising yet not surprising because of the new normal. </a:t>
            </a:r>
          </a:p>
          <a:p>
            <a:pPr marL="285750" indent="-285750">
              <a:buFont typeface="Arial" panose="020B0604020202020204" pitchFamily="34" charset="0"/>
              <a:buChar char="•"/>
            </a:pPr>
            <a:r>
              <a:rPr lang="en-US" dirty="0"/>
              <a:t>Average time spent by an average person Outdoor was decreased by 4 times during the COVID TIMES even after unlock 5 it only came up to a decent percent. </a:t>
            </a:r>
          </a:p>
          <a:p>
            <a:pPr marL="285750" indent="-285750">
              <a:buFont typeface="Arial" panose="020B0604020202020204" pitchFamily="34" charset="0"/>
              <a:buChar char="•"/>
            </a:pPr>
            <a:r>
              <a:rPr lang="en-US" dirty="0"/>
              <a:t>For instance average time spent outdoors by average person was 36% in January it came to 9% during COVID and after unlock 5 also it only come to around 17% still half of January. </a:t>
            </a:r>
          </a:p>
          <a:p>
            <a:pPr marL="285750" indent="-285750">
              <a:buFont typeface="Arial" panose="020B0604020202020204" pitchFamily="34" charset="0"/>
              <a:buChar char="•"/>
            </a:pPr>
            <a:r>
              <a:rPr lang="en-US" dirty="0"/>
              <a:t>So it may still take months or years before the new normal becomes  completely normal.</a:t>
            </a:r>
            <a:endParaRPr lang="en-IN" dirty="0"/>
          </a:p>
        </p:txBody>
      </p:sp>
    </p:spTree>
    <p:extLst>
      <p:ext uri="{BB962C8B-B14F-4D97-AF65-F5344CB8AC3E}">
        <p14:creationId xmlns:p14="http://schemas.microsoft.com/office/powerpoint/2010/main" val="2383271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9537" y="2382559"/>
            <a:ext cx="8712925" cy="2092881"/>
          </a:xfrm>
          <a:prstGeom prst="rect">
            <a:avLst/>
          </a:prstGeom>
          <a:noFill/>
        </p:spPr>
        <p:txBody>
          <a:bodyPr wrap="square" rtlCol="0">
            <a:spAutoFit/>
          </a:bodyPr>
          <a:lstStyle/>
          <a:p>
            <a:pPr algn="ctr"/>
            <a:r>
              <a:rPr lang="en-US" sz="6500" dirty="0">
                <a:latin typeface="Algerian" panose="04020705040A02060702" pitchFamily="82" charset="0"/>
              </a:rPr>
              <a:t>RECOMMENDED POLICIES</a:t>
            </a:r>
            <a:endParaRPr lang="en-IN" sz="6500" dirty="0">
              <a:latin typeface="Algerian" panose="04020705040A02060702" pitchFamily="82" charset="0"/>
            </a:endParaRPr>
          </a:p>
        </p:txBody>
      </p:sp>
    </p:spTree>
    <p:extLst>
      <p:ext uri="{BB962C8B-B14F-4D97-AF65-F5344CB8AC3E}">
        <p14:creationId xmlns:p14="http://schemas.microsoft.com/office/powerpoint/2010/main" val="103089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3989" y="262099"/>
            <a:ext cx="5377543" cy="1938992"/>
          </a:xfrm>
          <a:prstGeom prst="rect">
            <a:avLst/>
          </a:prstGeom>
          <a:noFill/>
        </p:spPr>
        <p:txBody>
          <a:bodyPr wrap="square" rtlCol="0">
            <a:spAutoFit/>
          </a:bodyPr>
          <a:lstStyle/>
          <a:p>
            <a:r>
              <a:rPr lang="en-US" sz="3000" dirty="0">
                <a:latin typeface="Algerian" panose="04020705040A02060702" pitchFamily="82" charset="0"/>
              </a:rPr>
              <a:t>1. Efficient use of electricity Vis-a-vis More and Cheaper Electricity Production.</a:t>
            </a:r>
            <a:endParaRPr lang="en-IN" sz="3000" dirty="0">
              <a:latin typeface="Algerian" panose="04020705040A02060702" pitchFamily="82" charset="0"/>
            </a:endParaRPr>
          </a:p>
        </p:txBody>
      </p:sp>
      <p:sp>
        <p:nvSpPr>
          <p:cNvPr id="7" name="TextBox 6"/>
          <p:cNvSpPr txBox="1"/>
          <p:nvPr/>
        </p:nvSpPr>
        <p:spPr>
          <a:xfrm>
            <a:off x="6226629" y="4650377"/>
            <a:ext cx="5717175" cy="1477328"/>
          </a:xfrm>
          <a:prstGeom prst="rect">
            <a:avLst/>
          </a:prstGeom>
          <a:noFill/>
        </p:spPr>
        <p:txBody>
          <a:bodyPr wrap="square" rtlCol="0">
            <a:spAutoFit/>
          </a:bodyPr>
          <a:lstStyle/>
          <a:p>
            <a:r>
              <a:rPr lang="en-US" sz="3000" dirty="0">
                <a:latin typeface="Algerian" panose="04020705040A02060702" pitchFamily="82" charset="0"/>
              </a:rPr>
              <a:t>2. More emphasis on indoor infrastructure than outdoor infrastructure.</a:t>
            </a:r>
            <a:endParaRPr lang="en-IN" sz="3000" dirty="0">
              <a:latin typeface="Algerian" panose="04020705040A02060702" pitchFamily="82" charset="0"/>
            </a:endParaRPr>
          </a:p>
        </p:txBody>
      </p:sp>
      <p:pic>
        <p:nvPicPr>
          <p:cNvPr id="9" name="gi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5131" y="2692174"/>
            <a:ext cx="5486401" cy="3579222"/>
          </a:xfrm>
          <a:prstGeom prst="rect">
            <a:avLst/>
          </a:prstGeom>
        </p:spPr>
      </p:pic>
      <p:pic>
        <p:nvPicPr>
          <p:cNvPr id="10" name="SCENE1_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26629" y="197627"/>
            <a:ext cx="5717175" cy="3780500"/>
          </a:xfrm>
          <a:prstGeom prst="rect">
            <a:avLst/>
          </a:prstGeom>
        </p:spPr>
      </p:pic>
      <p:sp>
        <p:nvSpPr>
          <p:cNvPr id="2" name="TextBox 1">
            <a:extLst>
              <a:ext uri="{FF2B5EF4-FFF2-40B4-BE49-F238E27FC236}">
                <a16:creationId xmlns:a16="http://schemas.microsoft.com/office/drawing/2014/main" id="{63367CAA-4B37-4432-ACCC-98C75C8EA73A}"/>
              </a:ext>
            </a:extLst>
          </p:cNvPr>
          <p:cNvSpPr txBox="1"/>
          <p:nvPr/>
        </p:nvSpPr>
        <p:spPr>
          <a:xfrm>
            <a:off x="4262284" y="6291041"/>
            <a:ext cx="3667432" cy="369332"/>
          </a:xfrm>
          <a:prstGeom prst="rect">
            <a:avLst/>
          </a:prstGeom>
          <a:noFill/>
        </p:spPr>
        <p:txBody>
          <a:bodyPr wrap="square" rtlCol="0">
            <a:spAutoFit/>
          </a:bodyPr>
          <a:lstStyle/>
          <a:p>
            <a:pPr algn="ctr"/>
            <a:r>
              <a:rPr lang="en-US" dirty="0"/>
              <a:t>Image Source: Google Images</a:t>
            </a:r>
            <a:endParaRPr lang="en-IN" dirty="0"/>
          </a:p>
        </p:txBody>
      </p:sp>
    </p:spTree>
    <p:extLst>
      <p:ext uri="{BB962C8B-B14F-4D97-AF65-F5344CB8AC3E}">
        <p14:creationId xmlns:p14="http://schemas.microsoft.com/office/powerpoint/2010/main" val="10746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 fill="hold"/>
                                        <p:tgtEl>
                                          <p:spTgt spid="9"/>
                                        </p:tgtEl>
                                      </p:cBhvr>
                                    </p:cmd>
                                  </p:childTnLst>
                                </p:cTn>
                              </p:par>
                              <p:par>
                                <p:cTn id="7" presetID="1" presetClass="mediacall" presetSubtype="0" fill="hold" nodeType="withEffect">
                                  <p:stCondLst>
                                    <p:cond delay="0"/>
                                  </p:stCondLst>
                                  <p:childTnLst>
                                    <p:cmd type="call" cmd="playFrom(0.0)">
                                      <p:cBhvr>
                                        <p:cTn id="8" dur="6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9"/>
                </p:tgtEl>
              </p:cMediaNode>
            </p:video>
            <p:video>
              <p:cMediaNode vol="80000">
                <p:cTn id="10" repeatCount="indefinite" fill="remove" display="0">
                  <p:stCondLst>
                    <p:cond delay="indefinite"/>
                  </p:stCondLst>
                </p:cTn>
                <p:tgtEl>
                  <p:spTgt spid="10"/>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696" y="404950"/>
            <a:ext cx="5669281" cy="2400657"/>
          </a:xfrm>
          <a:prstGeom prst="rect">
            <a:avLst/>
          </a:prstGeom>
          <a:noFill/>
        </p:spPr>
        <p:txBody>
          <a:bodyPr wrap="square" rtlCol="0">
            <a:spAutoFit/>
          </a:bodyPr>
          <a:lstStyle/>
          <a:p>
            <a:r>
              <a:rPr lang="en-US" sz="2500" dirty="0">
                <a:latin typeface="Algerian" panose="04020705040A02060702" pitchFamily="82" charset="0"/>
              </a:rPr>
              <a:t>3. More efficient, reliable widespread and cheap 4G network (Theoretically maybe possibly 5G) - government control rather than private monopoly.</a:t>
            </a:r>
            <a:endParaRPr lang="en-IN" sz="2500" dirty="0">
              <a:latin typeface="Algerian" panose="04020705040A02060702" pitchFamily="8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166" y="222068"/>
            <a:ext cx="5216777" cy="3627397"/>
          </a:xfrm>
          <a:prstGeom prst="rect">
            <a:avLst/>
          </a:prstGeom>
        </p:spPr>
      </p:pic>
      <p:sp>
        <p:nvSpPr>
          <p:cNvPr id="5" name="TextBox 4"/>
          <p:cNvSpPr txBox="1"/>
          <p:nvPr/>
        </p:nvSpPr>
        <p:spPr>
          <a:xfrm>
            <a:off x="6311538" y="4754879"/>
            <a:ext cx="5695405" cy="1292662"/>
          </a:xfrm>
          <a:prstGeom prst="rect">
            <a:avLst/>
          </a:prstGeom>
          <a:noFill/>
        </p:spPr>
        <p:txBody>
          <a:bodyPr wrap="square" rtlCol="0">
            <a:spAutoFit/>
          </a:bodyPr>
          <a:lstStyle/>
          <a:p>
            <a:r>
              <a:rPr lang="en-US" sz="2600" dirty="0">
                <a:latin typeface="Algerian" panose="04020705040A02060702" pitchFamily="82" charset="0"/>
              </a:rPr>
              <a:t>4. Increasing and maintenance of supply chain and supply chain analytics in India.</a:t>
            </a:r>
            <a:endParaRPr lang="en-IN" sz="2600" dirty="0">
              <a:latin typeface="Algerian" panose="04020705040A02060702" pitchFamily="8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30" y="3232915"/>
            <a:ext cx="4789706" cy="3043927"/>
          </a:xfrm>
          <a:prstGeom prst="rect">
            <a:avLst/>
          </a:prstGeom>
        </p:spPr>
      </p:pic>
      <p:sp>
        <p:nvSpPr>
          <p:cNvPr id="4" name="TextBox 3">
            <a:extLst>
              <a:ext uri="{FF2B5EF4-FFF2-40B4-BE49-F238E27FC236}">
                <a16:creationId xmlns:a16="http://schemas.microsoft.com/office/drawing/2014/main" id="{E84E4306-FDC7-470E-ABE3-14AFCD31DC02}"/>
              </a:ext>
            </a:extLst>
          </p:cNvPr>
          <p:cNvSpPr txBox="1"/>
          <p:nvPr/>
        </p:nvSpPr>
        <p:spPr>
          <a:xfrm>
            <a:off x="4262284" y="6291041"/>
            <a:ext cx="3667432" cy="369332"/>
          </a:xfrm>
          <a:prstGeom prst="rect">
            <a:avLst/>
          </a:prstGeom>
          <a:noFill/>
        </p:spPr>
        <p:txBody>
          <a:bodyPr wrap="square" rtlCol="0">
            <a:spAutoFit/>
          </a:bodyPr>
          <a:lstStyle/>
          <a:p>
            <a:pPr algn="ctr"/>
            <a:r>
              <a:rPr lang="en-US" dirty="0"/>
              <a:t>Image Source: Google Images</a:t>
            </a:r>
            <a:endParaRPr lang="en-IN" dirty="0"/>
          </a:p>
        </p:txBody>
      </p:sp>
    </p:spTree>
    <p:extLst>
      <p:ext uri="{BB962C8B-B14F-4D97-AF65-F5344CB8AC3E}">
        <p14:creationId xmlns:p14="http://schemas.microsoft.com/office/powerpoint/2010/main" val="3512198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4138" y="263533"/>
            <a:ext cx="4794068" cy="2015936"/>
          </a:xfrm>
          <a:prstGeom prst="rect">
            <a:avLst/>
          </a:prstGeom>
          <a:noFill/>
        </p:spPr>
        <p:txBody>
          <a:bodyPr wrap="square" rtlCol="0">
            <a:spAutoFit/>
          </a:bodyPr>
          <a:lstStyle/>
          <a:p>
            <a:r>
              <a:rPr lang="en-US" sz="2500" dirty="0">
                <a:latin typeface="Algerian" panose="04020705040A02060702" pitchFamily="82" charset="0"/>
              </a:rPr>
              <a:t>5. Softening of ageism policies in workplace as millennials and Gen z are more tech savvy than boomer.</a:t>
            </a:r>
            <a:endParaRPr lang="en-IN" sz="2500" dirty="0">
              <a:latin typeface="Algerian" panose="04020705040A02060702" pitchFamily="8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206" y="143692"/>
            <a:ext cx="6792685" cy="3735978"/>
          </a:xfrm>
          <a:prstGeom prst="rect">
            <a:avLst/>
          </a:prstGeom>
        </p:spPr>
      </p:pic>
      <p:sp>
        <p:nvSpPr>
          <p:cNvPr id="4" name="TextBox 3"/>
          <p:cNvSpPr txBox="1"/>
          <p:nvPr/>
        </p:nvSpPr>
        <p:spPr>
          <a:xfrm>
            <a:off x="5238206" y="4362994"/>
            <a:ext cx="6792686" cy="2015936"/>
          </a:xfrm>
          <a:prstGeom prst="rect">
            <a:avLst/>
          </a:prstGeom>
          <a:noFill/>
        </p:spPr>
        <p:txBody>
          <a:bodyPr wrap="square" rtlCol="0">
            <a:spAutoFit/>
          </a:bodyPr>
          <a:lstStyle/>
          <a:p>
            <a:r>
              <a:rPr lang="en-US" sz="2500" dirty="0">
                <a:latin typeface="Algerian" panose="04020705040A02060702" pitchFamily="82" charset="0"/>
              </a:rPr>
              <a:t>6. Revaluation of Indian media, entertainment and fashion industry to preserve the local culture (Bollywood) in the era of Netflix with low to non social interaction.</a:t>
            </a:r>
            <a:endParaRPr lang="en-IN" sz="2500" dirty="0">
              <a:latin typeface="Algerian" panose="04020705040A02060702" pitchFamily="82"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38" y="2410097"/>
            <a:ext cx="4340630" cy="3666238"/>
          </a:xfrm>
          <a:prstGeom prst="rect">
            <a:avLst/>
          </a:prstGeom>
        </p:spPr>
      </p:pic>
      <p:sp>
        <p:nvSpPr>
          <p:cNvPr id="7" name="TextBox 6">
            <a:extLst>
              <a:ext uri="{FF2B5EF4-FFF2-40B4-BE49-F238E27FC236}">
                <a16:creationId xmlns:a16="http://schemas.microsoft.com/office/drawing/2014/main" id="{8ACD2EA2-717D-4145-AFF1-7A0E02F12623}"/>
              </a:ext>
            </a:extLst>
          </p:cNvPr>
          <p:cNvSpPr txBox="1"/>
          <p:nvPr/>
        </p:nvSpPr>
        <p:spPr>
          <a:xfrm>
            <a:off x="4262284" y="6291041"/>
            <a:ext cx="3667432" cy="369332"/>
          </a:xfrm>
          <a:prstGeom prst="rect">
            <a:avLst/>
          </a:prstGeom>
          <a:noFill/>
        </p:spPr>
        <p:txBody>
          <a:bodyPr wrap="square" rtlCol="0">
            <a:spAutoFit/>
          </a:bodyPr>
          <a:lstStyle/>
          <a:p>
            <a:pPr algn="ctr"/>
            <a:r>
              <a:rPr lang="en-US" dirty="0"/>
              <a:t>Image Source: Google Images</a:t>
            </a:r>
            <a:endParaRPr lang="en-IN" dirty="0"/>
          </a:p>
        </p:txBody>
      </p:sp>
    </p:spTree>
    <p:extLst>
      <p:ext uri="{BB962C8B-B14F-4D97-AF65-F5344CB8AC3E}">
        <p14:creationId xmlns:p14="http://schemas.microsoft.com/office/powerpoint/2010/main" val="94914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5285" t="24918" r="26235" b="37009"/>
          <a:stretch/>
        </p:blipFill>
        <p:spPr>
          <a:xfrm>
            <a:off x="1005840" y="1371600"/>
            <a:ext cx="10215154" cy="5002306"/>
          </a:xfrm>
          <a:prstGeom prst="rect">
            <a:avLst/>
          </a:prstGeom>
        </p:spPr>
      </p:pic>
      <p:sp>
        <p:nvSpPr>
          <p:cNvPr id="3" name="TextBox 2"/>
          <p:cNvSpPr txBox="1"/>
          <p:nvPr/>
        </p:nvSpPr>
        <p:spPr>
          <a:xfrm>
            <a:off x="1881051" y="418011"/>
            <a:ext cx="8072846" cy="830997"/>
          </a:xfrm>
          <a:prstGeom prst="rect">
            <a:avLst/>
          </a:prstGeom>
          <a:noFill/>
        </p:spPr>
        <p:txBody>
          <a:bodyPr wrap="square" rtlCol="0">
            <a:spAutoFit/>
          </a:bodyPr>
          <a:lstStyle/>
          <a:p>
            <a:pPr algn="ctr"/>
            <a:r>
              <a:rPr lang="en-US" sz="4800" dirty="0">
                <a:latin typeface="Algerian" panose="04020705040A02060702" pitchFamily="82" charset="0"/>
              </a:rPr>
              <a:t>Anomalies in data</a:t>
            </a:r>
            <a:endParaRPr lang="en-IN" sz="4800" dirty="0">
              <a:latin typeface="Algerian" panose="04020705040A02060702" pitchFamily="82" charset="0"/>
            </a:endParaRPr>
          </a:p>
        </p:txBody>
      </p:sp>
    </p:spTree>
    <p:extLst>
      <p:ext uri="{BB962C8B-B14F-4D97-AF65-F5344CB8AC3E}">
        <p14:creationId xmlns:p14="http://schemas.microsoft.com/office/powerpoint/2010/main" val="1123394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2867308"/>
            <a:ext cx="7315200" cy="1123384"/>
          </a:xfrm>
          <a:prstGeom prst="rect">
            <a:avLst/>
          </a:prstGeom>
          <a:noFill/>
        </p:spPr>
        <p:txBody>
          <a:bodyPr wrap="square" rtlCol="0">
            <a:spAutoFit/>
          </a:bodyPr>
          <a:lstStyle/>
          <a:p>
            <a:pPr algn="ctr"/>
            <a:r>
              <a:rPr lang="en-US" sz="6700" b="1" dirty="0">
                <a:latin typeface="Algerian" panose="04020705040A02060702" pitchFamily="82" charset="0"/>
              </a:rPr>
              <a:t>THANK YOU</a:t>
            </a:r>
          </a:p>
        </p:txBody>
      </p:sp>
    </p:spTree>
    <p:extLst>
      <p:ext uri="{BB962C8B-B14F-4D97-AF65-F5344CB8AC3E}">
        <p14:creationId xmlns:p14="http://schemas.microsoft.com/office/powerpoint/2010/main" val="1260252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30C-F493-4C8C-80E2-E8607EC46E0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8170B5A-1FC5-4F0C-B634-7D8DAA901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7" y="0"/>
            <a:ext cx="12133385" cy="6858000"/>
          </a:xfrm>
          <a:prstGeom prst="rect">
            <a:avLst/>
          </a:prstGeom>
        </p:spPr>
      </p:pic>
    </p:spTree>
    <p:extLst>
      <p:ext uri="{BB962C8B-B14F-4D97-AF65-F5344CB8AC3E}">
        <p14:creationId xmlns:p14="http://schemas.microsoft.com/office/powerpoint/2010/main" val="3883951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CD7E-CC22-4D7D-B92E-E404C3BA8719}"/>
              </a:ext>
            </a:extLst>
          </p:cNvPr>
          <p:cNvSpPr>
            <a:spLocks noGrp="1"/>
          </p:cNvSpPr>
          <p:nvPr>
            <p:ph type="title"/>
          </p:nvPr>
        </p:nvSpPr>
        <p:spPr>
          <a:xfrm>
            <a:off x="1066800" y="2474836"/>
            <a:ext cx="10058400" cy="1908328"/>
          </a:xfrm>
        </p:spPr>
        <p:txBody>
          <a:bodyPr>
            <a:normAutofit fontScale="90000"/>
          </a:bodyPr>
          <a:lstStyle/>
          <a:p>
            <a:pPr algn="ctr"/>
            <a:r>
              <a:rPr lang="en-US" dirty="0">
                <a:latin typeface="Algerian" panose="04020705040A02060702" pitchFamily="82" charset="0"/>
              </a:rPr>
              <a:t>ANALYSIS OF ELECTRICITY UNITS</a:t>
            </a:r>
            <a:br>
              <a:rPr lang="en-US" dirty="0">
                <a:latin typeface="Algerian" panose="04020705040A02060702" pitchFamily="82" charset="0"/>
              </a:rPr>
            </a:br>
            <a:r>
              <a:rPr lang="en-US" dirty="0">
                <a:latin typeface="Algerian" panose="04020705040A02060702" pitchFamily="82" charset="0"/>
              </a:rPr>
              <a:t>CONSUMED BY HOUSEHOLDS</a:t>
            </a:r>
            <a:br>
              <a:rPr lang="en-US" dirty="0">
                <a:latin typeface="Algerian" panose="04020705040A02060702" pitchFamily="82" charset="0"/>
              </a:rPr>
            </a:br>
            <a:r>
              <a:rPr lang="en-US" dirty="0">
                <a:latin typeface="Algerian" panose="04020705040A02060702" pitchFamily="82" charset="0"/>
              </a:rPr>
              <a:t>DURING PRE-COVID AND COVID TIME</a:t>
            </a:r>
            <a:endParaRPr lang="en-IN" dirty="0">
              <a:latin typeface="Algerian" panose="04020705040A02060702" pitchFamily="82" charset="0"/>
            </a:endParaRPr>
          </a:p>
        </p:txBody>
      </p:sp>
    </p:spTree>
    <p:extLst>
      <p:ext uri="{BB962C8B-B14F-4D97-AF65-F5344CB8AC3E}">
        <p14:creationId xmlns:p14="http://schemas.microsoft.com/office/powerpoint/2010/main" val="1230140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1FE0-FC6C-44EB-93CB-C229638ED462}"/>
              </a:ext>
            </a:extLst>
          </p:cNvPr>
          <p:cNvSpPr>
            <a:spLocks noGrp="1"/>
          </p:cNvSpPr>
          <p:nvPr>
            <p:ph type="title"/>
          </p:nvPr>
        </p:nvSpPr>
        <p:spPr>
          <a:xfrm>
            <a:off x="1097280" y="286604"/>
            <a:ext cx="10058400" cy="956270"/>
          </a:xfrm>
        </p:spPr>
        <p:txBody>
          <a:bodyPr/>
          <a:lstStyle/>
          <a:p>
            <a:pPr algn="ctr"/>
            <a:r>
              <a:rPr lang="en-US" dirty="0">
                <a:latin typeface="Algerian" panose="04020705040A02060702" pitchFamily="82" charset="0"/>
              </a:rPr>
              <a:t>EARLY STAGES</a:t>
            </a:r>
            <a:endParaRPr lang="en-IN" dirty="0">
              <a:latin typeface="Algerian" panose="04020705040A02060702" pitchFamily="82" charset="0"/>
            </a:endParaRPr>
          </a:p>
        </p:txBody>
      </p:sp>
      <p:pic>
        <p:nvPicPr>
          <p:cNvPr id="3" name="Picture 2">
            <a:extLst>
              <a:ext uri="{FF2B5EF4-FFF2-40B4-BE49-F238E27FC236}">
                <a16:creationId xmlns:a16="http://schemas.microsoft.com/office/drawing/2014/main" id="{11C99F71-8A64-40DC-BDBC-CC050D7E0DCB}"/>
              </a:ext>
            </a:extLst>
          </p:cNvPr>
          <p:cNvPicPr>
            <a:picLocks noChangeAspect="1"/>
          </p:cNvPicPr>
          <p:nvPr/>
        </p:nvPicPr>
        <p:blipFill>
          <a:blip r:embed="rId2"/>
          <a:stretch>
            <a:fillRect/>
          </a:stretch>
        </p:blipFill>
        <p:spPr>
          <a:xfrm>
            <a:off x="83836" y="1929570"/>
            <a:ext cx="3377477" cy="2749534"/>
          </a:xfrm>
          <a:prstGeom prst="rect">
            <a:avLst/>
          </a:prstGeom>
        </p:spPr>
      </p:pic>
      <p:pic>
        <p:nvPicPr>
          <p:cNvPr id="4" name="Picture 3">
            <a:extLst>
              <a:ext uri="{FF2B5EF4-FFF2-40B4-BE49-F238E27FC236}">
                <a16:creationId xmlns:a16="http://schemas.microsoft.com/office/drawing/2014/main" id="{14ED3409-62E9-4F28-8857-A4137EAFC215}"/>
              </a:ext>
            </a:extLst>
          </p:cNvPr>
          <p:cNvPicPr>
            <a:picLocks noChangeAspect="1"/>
          </p:cNvPicPr>
          <p:nvPr/>
        </p:nvPicPr>
        <p:blipFill>
          <a:blip r:embed="rId3"/>
          <a:stretch>
            <a:fillRect/>
          </a:stretch>
        </p:blipFill>
        <p:spPr>
          <a:xfrm>
            <a:off x="8730689" y="1929570"/>
            <a:ext cx="3377475" cy="2749534"/>
          </a:xfrm>
          <a:prstGeom prst="rect">
            <a:avLst/>
          </a:prstGeom>
        </p:spPr>
      </p:pic>
      <p:sp>
        <p:nvSpPr>
          <p:cNvPr id="5" name="TextBox 4">
            <a:extLst>
              <a:ext uri="{FF2B5EF4-FFF2-40B4-BE49-F238E27FC236}">
                <a16:creationId xmlns:a16="http://schemas.microsoft.com/office/drawing/2014/main" id="{0811C440-E57F-4F84-95FC-ED13865B9023}"/>
              </a:ext>
            </a:extLst>
          </p:cNvPr>
          <p:cNvSpPr txBox="1"/>
          <p:nvPr/>
        </p:nvSpPr>
        <p:spPr>
          <a:xfrm>
            <a:off x="3906175" y="2104008"/>
            <a:ext cx="423464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We can clearly see from the plots that the electricity units used per member in a household has increased in 2020 as compared to 2019.</a:t>
            </a:r>
          </a:p>
          <a:p>
            <a:pPr marL="285750" indent="-285750">
              <a:buFont typeface="Arial" panose="020B0604020202020204" pitchFamily="34" charset="0"/>
              <a:buChar char="•"/>
            </a:pPr>
            <a:r>
              <a:rPr lang="en-US" dirty="0"/>
              <a:t>The units consumed also depend on weather conditions so we have compared the data for the same month for different years.</a:t>
            </a:r>
          </a:p>
          <a:p>
            <a:pPr marL="285750" indent="-285750">
              <a:buFont typeface="Arial" panose="020B0604020202020204" pitchFamily="34" charset="0"/>
              <a:buChar char="•"/>
            </a:pPr>
            <a:r>
              <a:rPr lang="en-US" dirty="0"/>
              <a:t>We can also see that as the pandemic moved towards June, the per people unit use increased a lot in the range of &gt;150.</a:t>
            </a:r>
          </a:p>
        </p:txBody>
      </p:sp>
    </p:spTree>
    <p:extLst>
      <p:ext uri="{BB962C8B-B14F-4D97-AF65-F5344CB8AC3E}">
        <p14:creationId xmlns:p14="http://schemas.microsoft.com/office/powerpoint/2010/main" val="69038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1FE0-FC6C-44EB-93CB-C229638ED462}"/>
              </a:ext>
            </a:extLst>
          </p:cNvPr>
          <p:cNvSpPr>
            <a:spLocks noGrp="1"/>
          </p:cNvSpPr>
          <p:nvPr>
            <p:ph type="title"/>
          </p:nvPr>
        </p:nvSpPr>
        <p:spPr>
          <a:xfrm>
            <a:off x="1097280" y="286604"/>
            <a:ext cx="10058400" cy="956270"/>
          </a:xfrm>
        </p:spPr>
        <p:txBody>
          <a:bodyPr/>
          <a:lstStyle/>
          <a:p>
            <a:pPr algn="ctr"/>
            <a:r>
              <a:rPr lang="en-US" dirty="0">
                <a:latin typeface="Algerian" panose="04020705040A02060702" pitchFamily="82" charset="0"/>
              </a:rPr>
              <a:t>TOWARDS UNLOCK</a:t>
            </a:r>
            <a:endParaRPr lang="en-IN" dirty="0">
              <a:latin typeface="Algerian" panose="04020705040A02060702" pitchFamily="82" charset="0"/>
            </a:endParaRPr>
          </a:p>
        </p:txBody>
      </p:sp>
      <p:sp>
        <p:nvSpPr>
          <p:cNvPr id="5" name="TextBox 4">
            <a:extLst>
              <a:ext uri="{FF2B5EF4-FFF2-40B4-BE49-F238E27FC236}">
                <a16:creationId xmlns:a16="http://schemas.microsoft.com/office/drawing/2014/main" id="{0811C440-E57F-4F84-95FC-ED13865B9023}"/>
              </a:ext>
            </a:extLst>
          </p:cNvPr>
          <p:cNvSpPr txBox="1"/>
          <p:nvPr/>
        </p:nvSpPr>
        <p:spPr>
          <a:xfrm>
            <a:off x="3978676" y="1926522"/>
            <a:ext cx="423464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As we moved towards unlock, again the increase of units per member reduced for the range of &gt;150 units.</a:t>
            </a:r>
          </a:p>
          <a:p>
            <a:pPr marL="285750" indent="-285750">
              <a:buFont typeface="Arial" panose="020B0604020202020204" pitchFamily="34" charset="0"/>
              <a:buChar char="•"/>
            </a:pPr>
            <a:r>
              <a:rPr lang="en-US" dirty="0"/>
              <a:t>This reason behind this might be the restarting of works and increase in outdoor activities as compared to that during June-July.</a:t>
            </a:r>
          </a:p>
        </p:txBody>
      </p:sp>
      <p:pic>
        <p:nvPicPr>
          <p:cNvPr id="6" name="Picture 5">
            <a:extLst>
              <a:ext uri="{FF2B5EF4-FFF2-40B4-BE49-F238E27FC236}">
                <a16:creationId xmlns:a16="http://schemas.microsoft.com/office/drawing/2014/main" id="{2D61F351-BAAD-43AA-996C-01CE371E7423}"/>
              </a:ext>
            </a:extLst>
          </p:cNvPr>
          <p:cNvPicPr>
            <a:picLocks noChangeAspect="1"/>
          </p:cNvPicPr>
          <p:nvPr/>
        </p:nvPicPr>
        <p:blipFill>
          <a:blip r:embed="rId2"/>
          <a:stretch>
            <a:fillRect/>
          </a:stretch>
        </p:blipFill>
        <p:spPr>
          <a:xfrm>
            <a:off x="83837" y="1926522"/>
            <a:ext cx="3377476" cy="2755630"/>
          </a:xfrm>
          <a:prstGeom prst="rect">
            <a:avLst/>
          </a:prstGeom>
        </p:spPr>
      </p:pic>
      <p:pic>
        <p:nvPicPr>
          <p:cNvPr id="7" name="Picture 6">
            <a:extLst>
              <a:ext uri="{FF2B5EF4-FFF2-40B4-BE49-F238E27FC236}">
                <a16:creationId xmlns:a16="http://schemas.microsoft.com/office/drawing/2014/main" id="{1F356263-D0A9-4749-BCEC-69CE73C9B7DB}"/>
              </a:ext>
            </a:extLst>
          </p:cNvPr>
          <p:cNvPicPr>
            <a:picLocks noChangeAspect="1"/>
          </p:cNvPicPr>
          <p:nvPr/>
        </p:nvPicPr>
        <p:blipFill>
          <a:blip r:embed="rId3"/>
          <a:stretch>
            <a:fillRect/>
          </a:stretch>
        </p:blipFill>
        <p:spPr>
          <a:xfrm>
            <a:off x="8730689" y="1926522"/>
            <a:ext cx="3377474" cy="2755630"/>
          </a:xfrm>
          <a:prstGeom prst="rect">
            <a:avLst/>
          </a:prstGeom>
        </p:spPr>
      </p:pic>
      <p:pic>
        <p:nvPicPr>
          <p:cNvPr id="8" name="Picture 7">
            <a:extLst>
              <a:ext uri="{FF2B5EF4-FFF2-40B4-BE49-F238E27FC236}">
                <a16:creationId xmlns:a16="http://schemas.microsoft.com/office/drawing/2014/main" id="{C83A6801-4A01-44F0-8F06-BF9CE59E3D3D}"/>
              </a:ext>
            </a:extLst>
          </p:cNvPr>
          <p:cNvPicPr>
            <a:picLocks noChangeAspect="1"/>
          </p:cNvPicPr>
          <p:nvPr/>
        </p:nvPicPr>
        <p:blipFill>
          <a:blip r:embed="rId4"/>
          <a:stretch>
            <a:fillRect/>
          </a:stretch>
        </p:blipFill>
        <p:spPr>
          <a:xfrm>
            <a:off x="4416407" y="4102369"/>
            <a:ext cx="3359187" cy="2755631"/>
          </a:xfrm>
          <a:prstGeom prst="rect">
            <a:avLst/>
          </a:prstGeom>
        </p:spPr>
      </p:pic>
    </p:spTree>
    <p:extLst>
      <p:ext uri="{BB962C8B-B14F-4D97-AF65-F5344CB8AC3E}">
        <p14:creationId xmlns:p14="http://schemas.microsoft.com/office/powerpoint/2010/main" val="2876055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A8739-B4C2-4F01-BA11-32B0905C368E}"/>
              </a:ext>
            </a:extLst>
          </p:cNvPr>
          <p:cNvSpPr>
            <a:spLocks noGrp="1"/>
          </p:cNvSpPr>
          <p:nvPr>
            <p:ph type="title"/>
          </p:nvPr>
        </p:nvSpPr>
        <p:spPr>
          <a:xfrm>
            <a:off x="1066800" y="2339451"/>
            <a:ext cx="10058400" cy="2179097"/>
          </a:xfrm>
        </p:spPr>
        <p:txBody>
          <a:bodyPr>
            <a:normAutofit/>
          </a:bodyPr>
          <a:lstStyle/>
          <a:p>
            <a:pPr algn="ctr"/>
            <a:r>
              <a:rPr lang="en-US" dirty="0">
                <a:latin typeface="Algerian" panose="04020705040A02060702" pitchFamily="82" charset="0"/>
              </a:rPr>
              <a:t>IMPACT OF COVID-19</a:t>
            </a:r>
            <a:br>
              <a:rPr lang="en-US" dirty="0">
                <a:latin typeface="Algerian" panose="04020705040A02060702" pitchFamily="82" charset="0"/>
              </a:rPr>
            </a:br>
            <a:r>
              <a:rPr lang="en-US" dirty="0">
                <a:latin typeface="Algerian" panose="04020705040A02060702" pitchFamily="82" charset="0"/>
              </a:rPr>
              <a:t> BASED ON usage </a:t>
            </a:r>
            <a:br>
              <a:rPr lang="en-US" dirty="0">
                <a:latin typeface="Algerian" panose="04020705040A02060702" pitchFamily="82" charset="0"/>
              </a:rPr>
            </a:br>
            <a:r>
              <a:rPr lang="en-US" dirty="0">
                <a:latin typeface="Algerian" panose="04020705040A02060702" pitchFamily="82" charset="0"/>
              </a:rPr>
              <a:t>PATTERN OF APPLIANCES</a:t>
            </a:r>
            <a:endParaRPr lang="en-IN" dirty="0">
              <a:latin typeface="Algerian" panose="04020705040A02060702" pitchFamily="82" charset="0"/>
            </a:endParaRPr>
          </a:p>
        </p:txBody>
      </p:sp>
    </p:spTree>
    <p:extLst>
      <p:ext uri="{BB962C8B-B14F-4D97-AF65-F5344CB8AC3E}">
        <p14:creationId xmlns:p14="http://schemas.microsoft.com/office/powerpoint/2010/main" val="2529361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A8739-B4C2-4F01-BA11-32B0905C368E}"/>
              </a:ext>
            </a:extLst>
          </p:cNvPr>
          <p:cNvSpPr>
            <a:spLocks noGrp="1"/>
          </p:cNvSpPr>
          <p:nvPr>
            <p:ph type="title"/>
          </p:nvPr>
        </p:nvSpPr>
        <p:spPr>
          <a:xfrm>
            <a:off x="1066800" y="572795"/>
            <a:ext cx="10058400" cy="838755"/>
          </a:xfrm>
        </p:spPr>
        <p:txBody>
          <a:bodyPr>
            <a:normAutofit/>
          </a:bodyPr>
          <a:lstStyle/>
          <a:p>
            <a:pPr algn="ctr"/>
            <a:r>
              <a:rPr lang="en-US" dirty="0">
                <a:latin typeface="Algerian" panose="04020705040A02060702" pitchFamily="82" charset="0"/>
              </a:rPr>
              <a:t>TRAVELLING</a:t>
            </a:r>
            <a:endParaRPr lang="en-IN" dirty="0">
              <a:latin typeface="Algerian" panose="04020705040A02060702" pitchFamily="82" charset="0"/>
            </a:endParaRPr>
          </a:p>
        </p:txBody>
      </p:sp>
      <p:pic>
        <p:nvPicPr>
          <p:cNvPr id="2" name="Picture 1">
            <a:extLst>
              <a:ext uri="{FF2B5EF4-FFF2-40B4-BE49-F238E27FC236}">
                <a16:creationId xmlns:a16="http://schemas.microsoft.com/office/drawing/2014/main" id="{874A5B92-BA21-48C4-A2DE-259A9C7D4390}"/>
              </a:ext>
            </a:extLst>
          </p:cNvPr>
          <p:cNvPicPr>
            <a:picLocks noChangeAspect="1"/>
          </p:cNvPicPr>
          <p:nvPr/>
        </p:nvPicPr>
        <p:blipFill>
          <a:blip r:embed="rId2"/>
          <a:stretch>
            <a:fillRect/>
          </a:stretch>
        </p:blipFill>
        <p:spPr>
          <a:xfrm>
            <a:off x="130350" y="2230602"/>
            <a:ext cx="3977100" cy="2396795"/>
          </a:xfrm>
          <a:prstGeom prst="rect">
            <a:avLst/>
          </a:prstGeom>
        </p:spPr>
      </p:pic>
      <p:pic>
        <p:nvPicPr>
          <p:cNvPr id="3" name="Picture 2">
            <a:extLst>
              <a:ext uri="{FF2B5EF4-FFF2-40B4-BE49-F238E27FC236}">
                <a16:creationId xmlns:a16="http://schemas.microsoft.com/office/drawing/2014/main" id="{B3677556-A03F-4B27-ABC9-B08EECC0D8DB}"/>
              </a:ext>
            </a:extLst>
          </p:cNvPr>
          <p:cNvPicPr>
            <a:picLocks noChangeAspect="1"/>
          </p:cNvPicPr>
          <p:nvPr/>
        </p:nvPicPr>
        <p:blipFill>
          <a:blip r:embed="rId3"/>
          <a:stretch>
            <a:fillRect/>
          </a:stretch>
        </p:blipFill>
        <p:spPr>
          <a:xfrm>
            <a:off x="4107450" y="2230602"/>
            <a:ext cx="3977101" cy="2396796"/>
          </a:xfrm>
          <a:prstGeom prst="rect">
            <a:avLst/>
          </a:prstGeom>
        </p:spPr>
      </p:pic>
      <p:pic>
        <p:nvPicPr>
          <p:cNvPr id="5" name="Picture 4">
            <a:extLst>
              <a:ext uri="{FF2B5EF4-FFF2-40B4-BE49-F238E27FC236}">
                <a16:creationId xmlns:a16="http://schemas.microsoft.com/office/drawing/2014/main" id="{3F9F8C3D-7945-48C0-BC67-C1C4D7D29EF9}"/>
              </a:ext>
            </a:extLst>
          </p:cNvPr>
          <p:cNvPicPr>
            <a:picLocks noChangeAspect="1"/>
          </p:cNvPicPr>
          <p:nvPr/>
        </p:nvPicPr>
        <p:blipFill>
          <a:blip r:embed="rId4"/>
          <a:stretch>
            <a:fillRect/>
          </a:stretch>
        </p:blipFill>
        <p:spPr>
          <a:xfrm>
            <a:off x="8084550" y="2230602"/>
            <a:ext cx="3977100" cy="2396795"/>
          </a:xfrm>
          <a:prstGeom prst="rect">
            <a:avLst/>
          </a:prstGeom>
        </p:spPr>
      </p:pic>
      <p:sp>
        <p:nvSpPr>
          <p:cNvPr id="6" name="TextBox 5">
            <a:extLst>
              <a:ext uri="{FF2B5EF4-FFF2-40B4-BE49-F238E27FC236}">
                <a16:creationId xmlns:a16="http://schemas.microsoft.com/office/drawing/2014/main" id="{55F81365-11CF-4DC6-A19B-B9C20211C177}"/>
              </a:ext>
            </a:extLst>
          </p:cNvPr>
          <p:cNvSpPr txBox="1"/>
          <p:nvPr/>
        </p:nvSpPr>
        <p:spPr>
          <a:xfrm>
            <a:off x="1066800" y="4927102"/>
            <a:ext cx="100583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percentage of people NOT using (or owning) cars increased from 65% to 75% during lockdown.</a:t>
            </a:r>
          </a:p>
          <a:p>
            <a:pPr marL="285750" indent="-285750">
              <a:buFont typeface="Arial" panose="020B0604020202020204" pitchFamily="34" charset="0"/>
              <a:buChar char="•"/>
            </a:pPr>
            <a:r>
              <a:rPr lang="en-US" dirty="0"/>
              <a:t>This indicates that travelling longer distances has been reduced during Lockdown Phase 1.</a:t>
            </a:r>
          </a:p>
          <a:p>
            <a:pPr marL="285750" indent="-285750">
              <a:buFont typeface="Arial" panose="020B0604020202020204" pitchFamily="34" charset="0"/>
              <a:buChar char="•"/>
            </a:pPr>
            <a:r>
              <a:rPr lang="en-US" dirty="0"/>
              <a:t>However, the percentage again came back to 63% during Unlock 1 as the people started adjusting to the new normal.</a:t>
            </a:r>
            <a:endParaRPr lang="en-IN" dirty="0"/>
          </a:p>
        </p:txBody>
      </p:sp>
      <p:sp>
        <p:nvSpPr>
          <p:cNvPr id="7" name="TextBox 6">
            <a:extLst>
              <a:ext uri="{FF2B5EF4-FFF2-40B4-BE49-F238E27FC236}">
                <a16:creationId xmlns:a16="http://schemas.microsoft.com/office/drawing/2014/main" id="{F8C5EAB5-AAAF-4CF7-84CB-ADB14F0844B5}"/>
              </a:ext>
            </a:extLst>
          </p:cNvPr>
          <p:cNvSpPr txBox="1"/>
          <p:nvPr/>
        </p:nvSpPr>
        <p:spPr>
          <a:xfrm>
            <a:off x="2336306" y="1411550"/>
            <a:ext cx="7519386" cy="261610"/>
          </a:xfrm>
          <a:prstGeom prst="rect">
            <a:avLst/>
          </a:prstGeom>
          <a:noFill/>
        </p:spPr>
        <p:txBody>
          <a:bodyPr wrap="square" rtlCol="0">
            <a:spAutoFit/>
          </a:bodyPr>
          <a:lstStyle/>
          <a:p>
            <a:pPr algn="ctr"/>
            <a:r>
              <a:rPr lang="en-US" sz="1100" dirty="0"/>
              <a:t>The data indicates usage pattern of respective entity and is based on the survey of 115 people.</a:t>
            </a:r>
            <a:endParaRPr lang="en-IN" sz="1100" dirty="0"/>
          </a:p>
        </p:txBody>
      </p:sp>
    </p:spTree>
    <p:extLst>
      <p:ext uri="{BB962C8B-B14F-4D97-AF65-F5344CB8AC3E}">
        <p14:creationId xmlns:p14="http://schemas.microsoft.com/office/powerpoint/2010/main" val="300358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A8739-B4C2-4F01-BA11-32B0905C368E}"/>
              </a:ext>
            </a:extLst>
          </p:cNvPr>
          <p:cNvSpPr>
            <a:spLocks noGrp="1"/>
          </p:cNvSpPr>
          <p:nvPr>
            <p:ph type="title"/>
          </p:nvPr>
        </p:nvSpPr>
        <p:spPr>
          <a:xfrm>
            <a:off x="1066800" y="572795"/>
            <a:ext cx="10058400" cy="838755"/>
          </a:xfrm>
        </p:spPr>
        <p:txBody>
          <a:bodyPr>
            <a:normAutofit/>
          </a:bodyPr>
          <a:lstStyle/>
          <a:p>
            <a:pPr algn="ctr"/>
            <a:r>
              <a:rPr lang="en-US" dirty="0">
                <a:latin typeface="Algerian" panose="04020705040A02060702" pitchFamily="82" charset="0"/>
              </a:rPr>
              <a:t>TRAVELLING</a:t>
            </a:r>
            <a:endParaRPr lang="en-IN" dirty="0">
              <a:latin typeface="Algerian" panose="04020705040A02060702" pitchFamily="82" charset="0"/>
            </a:endParaRPr>
          </a:p>
        </p:txBody>
      </p:sp>
      <p:sp>
        <p:nvSpPr>
          <p:cNvPr id="6" name="TextBox 5">
            <a:extLst>
              <a:ext uri="{FF2B5EF4-FFF2-40B4-BE49-F238E27FC236}">
                <a16:creationId xmlns:a16="http://schemas.microsoft.com/office/drawing/2014/main" id="{55F81365-11CF-4DC6-A19B-B9C20211C177}"/>
              </a:ext>
            </a:extLst>
          </p:cNvPr>
          <p:cNvSpPr txBox="1"/>
          <p:nvPr/>
        </p:nvSpPr>
        <p:spPr>
          <a:xfrm>
            <a:off x="1066800" y="4927102"/>
            <a:ext cx="100583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People kept on using two wheelers but the usage became less frequent during Lockdown 1.</a:t>
            </a:r>
          </a:p>
          <a:p>
            <a:pPr marL="285750" indent="-285750">
              <a:buFont typeface="Arial" panose="020B0604020202020204" pitchFamily="34" charset="0"/>
              <a:buChar char="•"/>
            </a:pPr>
            <a:r>
              <a:rPr lang="en-US" dirty="0"/>
              <a:t>For fulfilling daily needs, people used two wheelers only when necessary.</a:t>
            </a:r>
          </a:p>
          <a:p>
            <a:pPr marL="285750" indent="-285750">
              <a:buFont typeface="Arial" panose="020B0604020202020204" pitchFamily="34" charset="0"/>
              <a:buChar char="•"/>
            </a:pPr>
            <a:r>
              <a:rPr lang="en-US" dirty="0"/>
              <a:t>The daily use increased back again during Unlock 1 as the work started back and people also started travelling a bit.</a:t>
            </a:r>
            <a:endParaRPr lang="en-IN" dirty="0"/>
          </a:p>
        </p:txBody>
      </p:sp>
      <p:sp>
        <p:nvSpPr>
          <p:cNvPr id="7" name="TextBox 6">
            <a:extLst>
              <a:ext uri="{FF2B5EF4-FFF2-40B4-BE49-F238E27FC236}">
                <a16:creationId xmlns:a16="http://schemas.microsoft.com/office/drawing/2014/main" id="{F8C5EAB5-AAAF-4CF7-84CB-ADB14F0844B5}"/>
              </a:ext>
            </a:extLst>
          </p:cNvPr>
          <p:cNvSpPr txBox="1"/>
          <p:nvPr/>
        </p:nvSpPr>
        <p:spPr>
          <a:xfrm>
            <a:off x="2336306" y="1411550"/>
            <a:ext cx="7519386" cy="261610"/>
          </a:xfrm>
          <a:prstGeom prst="rect">
            <a:avLst/>
          </a:prstGeom>
          <a:noFill/>
        </p:spPr>
        <p:txBody>
          <a:bodyPr wrap="square" rtlCol="0">
            <a:spAutoFit/>
          </a:bodyPr>
          <a:lstStyle/>
          <a:p>
            <a:pPr algn="ctr"/>
            <a:r>
              <a:rPr lang="en-US" sz="1100" dirty="0"/>
              <a:t>The data indicates usage pattern of respective entity and is based on the survey of 115 people.</a:t>
            </a:r>
            <a:endParaRPr lang="en-IN" sz="1100" dirty="0"/>
          </a:p>
        </p:txBody>
      </p:sp>
      <p:pic>
        <p:nvPicPr>
          <p:cNvPr id="8" name="Picture 7">
            <a:extLst>
              <a:ext uri="{FF2B5EF4-FFF2-40B4-BE49-F238E27FC236}">
                <a16:creationId xmlns:a16="http://schemas.microsoft.com/office/drawing/2014/main" id="{2D70FB50-5AD4-44F2-9107-42253B12CD14}"/>
              </a:ext>
            </a:extLst>
          </p:cNvPr>
          <p:cNvPicPr>
            <a:picLocks noChangeAspect="1"/>
          </p:cNvPicPr>
          <p:nvPr/>
        </p:nvPicPr>
        <p:blipFill>
          <a:blip r:embed="rId2"/>
          <a:stretch>
            <a:fillRect/>
          </a:stretch>
        </p:blipFill>
        <p:spPr>
          <a:xfrm>
            <a:off x="130349" y="2230602"/>
            <a:ext cx="3977100" cy="2396795"/>
          </a:xfrm>
          <a:prstGeom prst="rect">
            <a:avLst/>
          </a:prstGeom>
        </p:spPr>
      </p:pic>
      <p:pic>
        <p:nvPicPr>
          <p:cNvPr id="9" name="Picture 8">
            <a:extLst>
              <a:ext uri="{FF2B5EF4-FFF2-40B4-BE49-F238E27FC236}">
                <a16:creationId xmlns:a16="http://schemas.microsoft.com/office/drawing/2014/main" id="{9D558060-3813-4DB9-B040-88F06E879AEA}"/>
              </a:ext>
            </a:extLst>
          </p:cNvPr>
          <p:cNvPicPr>
            <a:picLocks noChangeAspect="1"/>
          </p:cNvPicPr>
          <p:nvPr/>
        </p:nvPicPr>
        <p:blipFill>
          <a:blip r:embed="rId3"/>
          <a:stretch>
            <a:fillRect/>
          </a:stretch>
        </p:blipFill>
        <p:spPr>
          <a:xfrm>
            <a:off x="4107449" y="2230275"/>
            <a:ext cx="3977100" cy="2396795"/>
          </a:xfrm>
          <a:prstGeom prst="rect">
            <a:avLst/>
          </a:prstGeom>
        </p:spPr>
      </p:pic>
      <p:pic>
        <p:nvPicPr>
          <p:cNvPr id="10" name="Picture 9">
            <a:extLst>
              <a:ext uri="{FF2B5EF4-FFF2-40B4-BE49-F238E27FC236}">
                <a16:creationId xmlns:a16="http://schemas.microsoft.com/office/drawing/2014/main" id="{1E194F00-EAE0-4B78-9A2E-7EF1AD93FCC6}"/>
              </a:ext>
            </a:extLst>
          </p:cNvPr>
          <p:cNvPicPr>
            <a:picLocks noChangeAspect="1"/>
          </p:cNvPicPr>
          <p:nvPr/>
        </p:nvPicPr>
        <p:blipFill>
          <a:blip r:embed="rId4"/>
          <a:stretch>
            <a:fillRect/>
          </a:stretch>
        </p:blipFill>
        <p:spPr>
          <a:xfrm>
            <a:off x="8084549" y="2229948"/>
            <a:ext cx="3977100" cy="2396795"/>
          </a:xfrm>
          <a:prstGeom prst="rect">
            <a:avLst/>
          </a:prstGeom>
        </p:spPr>
      </p:pic>
    </p:spTree>
    <p:extLst>
      <p:ext uri="{BB962C8B-B14F-4D97-AF65-F5344CB8AC3E}">
        <p14:creationId xmlns:p14="http://schemas.microsoft.com/office/powerpoint/2010/main" val="54287422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305</TotalTime>
  <Words>1269</Words>
  <Application>Microsoft Office PowerPoint</Application>
  <PresentationFormat>Widescreen</PresentationFormat>
  <Paragraphs>76</Paragraphs>
  <Slides>27</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Algerian</vt:lpstr>
      <vt:lpstr>Arial</vt:lpstr>
      <vt:lpstr>Calibri</vt:lpstr>
      <vt:lpstr>Calibri Light</vt:lpstr>
      <vt:lpstr>Retrospect</vt:lpstr>
      <vt:lpstr>PowerPoint Presentation</vt:lpstr>
      <vt:lpstr>PowerPoint Presentation</vt:lpstr>
      <vt:lpstr>PowerPoint Presentation</vt:lpstr>
      <vt:lpstr>ANALYSIS OF ELECTRICITY UNITS CONSUMED BY HOUSEHOLDS DURING PRE-COVID AND COVID TIME</vt:lpstr>
      <vt:lpstr>EARLY STAGES</vt:lpstr>
      <vt:lpstr>TOWARDS UNLOCK</vt:lpstr>
      <vt:lpstr>IMPACT OF COVID-19  BASED ON usage  PATTERN OF APPLIANCES</vt:lpstr>
      <vt:lpstr>TRAVELLING</vt:lpstr>
      <vt:lpstr>TRAVELLING</vt:lpstr>
      <vt:lpstr>TRAVELLING</vt:lpstr>
      <vt:lpstr>ENTERTAINMENT</vt:lpstr>
      <vt:lpstr>ENTERTAINMENT</vt:lpstr>
      <vt:lpstr>WEATHER DEPENDENT</vt:lpstr>
      <vt:lpstr>HOME APPLIANCES</vt:lpstr>
      <vt:lpstr>Least IMPACTED APPLIANCES</vt:lpstr>
      <vt:lpstr>ANALYSIS OF Time use BY INDIVIDUALS DURING PRE-COVID AND COVID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COVID-19  BASED ON DAILY USE  PATTERN OF APPLIANCES</dc:title>
  <dc:creator>Karan Chittora</dc:creator>
  <cp:lastModifiedBy>Karan Chittora</cp:lastModifiedBy>
  <cp:revision>45</cp:revision>
  <dcterms:created xsi:type="dcterms:W3CDTF">2020-11-09T12:49:26Z</dcterms:created>
  <dcterms:modified xsi:type="dcterms:W3CDTF">2020-11-10T16:56:45Z</dcterms:modified>
</cp:coreProperties>
</file>